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63" r:id="rId5"/>
    <p:sldId id="266" r:id="rId6"/>
    <p:sldId id="281" r:id="rId7"/>
    <p:sldId id="264" r:id="rId8"/>
    <p:sldId id="269" r:id="rId9"/>
    <p:sldId id="273" r:id="rId10"/>
    <p:sldId id="265" r:id="rId11"/>
    <p:sldId id="278" r:id="rId12"/>
    <p:sldId id="267" r:id="rId13"/>
    <p:sldId id="277" r:id="rId14"/>
    <p:sldId id="272" r:id="rId15"/>
    <p:sldId id="275" r:id="rId16"/>
    <p:sldId id="276" r:id="rId17"/>
    <p:sldId id="279" r:id="rId18"/>
    <p:sldId id="270" r:id="rId19"/>
    <p:sldId id="283" r:id="rId20"/>
    <p:sldId id="280" r:id="rId21"/>
    <p:sldId id="284" r:id="rId22"/>
  </p:sldIdLst>
  <p:sldSz cx="12192000" cy="6858000"/>
  <p:notesSz cx="6858000" cy="9144000"/>
  <p:embeddedFontLst>
    <p:embeddedFont>
      <p:font typeface="Jost Medium" panose="020B0604020202020204" charset="0"/>
      <p:regular r:id="rId25"/>
      <p:italic r:id="rId26"/>
    </p:embeddedFont>
    <p:embeddedFont>
      <p:font typeface="Jost SemiBold" panose="020B0604020202020204" charset="0"/>
      <p:regular r:id="rId27"/>
      <p:bold r:id="rId28"/>
      <p:italic r:id="rId29"/>
    </p:embeddedFont>
  </p:embeddedFontLst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DD2362-9BBD-49C0-8993-D3CAED7A052C}" name="Sigurður Jóhannesson - HI" initials="SJ" userId="S::sjz@hi.is::ca5d1911-9df5-4a32-b89f-773b0d2e796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099F"/>
    <a:srgbClr val="EEEEEE"/>
    <a:srgbClr val="FAC55B"/>
    <a:srgbClr val="00FFBA"/>
    <a:srgbClr val="FC8484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0535AF-FB30-4BD9-94FB-349E304EEF73}" v="29" dt="2025-03-27T11:23:39.7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07"/>
    <p:restoredTop sz="94828"/>
  </p:normalViewPr>
  <p:slideViewPr>
    <p:cSldViewPr snapToGrid="0" snapToObjects="1">
      <p:cViewPr varScale="1">
        <p:scale>
          <a:sx n="105" d="100"/>
          <a:sy n="105" d="100"/>
        </p:scale>
        <p:origin x="25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203" d="100"/>
          <a:sy n="203" d="100"/>
        </p:scale>
        <p:origin x="765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gurður Jóhannesson - HI" userId="ca5d1911-9df5-4a32-b89f-773b0d2e7964" providerId="ADAL" clId="{950535AF-FB30-4BD9-94FB-349E304EEF73}"/>
    <pc:docChg chg="custSel addSld delSld modSld sldOrd">
      <pc:chgData name="Sigurður Jóhannesson - HI" userId="ca5d1911-9df5-4a32-b89f-773b0d2e7964" providerId="ADAL" clId="{950535AF-FB30-4BD9-94FB-349E304EEF73}" dt="2025-03-28T09:38:05.051" v="12630" actId="20577"/>
      <pc:docMkLst>
        <pc:docMk/>
      </pc:docMkLst>
      <pc:sldChg chg="modSp mod">
        <pc:chgData name="Sigurður Jóhannesson - HI" userId="ca5d1911-9df5-4a32-b89f-773b0d2e7964" providerId="ADAL" clId="{950535AF-FB30-4BD9-94FB-349E304EEF73}" dt="2025-03-28T09:24:54.009" v="12444" actId="20577"/>
        <pc:sldMkLst>
          <pc:docMk/>
          <pc:sldMk cId="2472845677" sldId="264"/>
        </pc:sldMkLst>
        <pc:spChg chg="mod">
          <ac:chgData name="Sigurður Jóhannesson - HI" userId="ca5d1911-9df5-4a32-b89f-773b0d2e7964" providerId="ADAL" clId="{950535AF-FB30-4BD9-94FB-349E304EEF73}" dt="2025-03-28T09:24:54.009" v="12444" actId="20577"/>
          <ac:spMkLst>
            <pc:docMk/>
            <pc:sldMk cId="2472845677" sldId="264"/>
            <ac:spMk id="4" creationId="{6BD24843-CAD5-2140-A4B4-A089870A95B1}"/>
          </ac:spMkLst>
        </pc:spChg>
      </pc:sldChg>
      <pc:sldChg chg="addSp delSp modSp mod">
        <pc:chgData name="Sigurður Jóhannesson - HI" userId="ca5d1911-9df5-4a32-b89f-773b0d2e7964" providerId="ADAL" clId="{950535AF-FB30-4BD9-94FB-349E304EEF73}" dt="2025-03-27T16:42:34.327" v="12323" actId="20577"/>
        <pc:sldMkLst>
          <pc:docMk/>
          <pc:sldMk cId="2956011202" sldId="265"/>
        </pc:sldMkLst>
        <pc:spChg chg="mod">
          <ac:chgData name="Sigurður Jóhannesson - HI" userId="ca5d1911-9df5-4a32-b89f-773b0d2e7964" providerId="ADAL" clId="{950535AF-FB30-4BD9-94FB-349E304EEF73}" dt="2025-03-27T16:42:34.327" v="12323" actId="20577"/>
          <ac:spMkLst>
            <pc:docMk/>
            <pc:sldMk cId="2956011202" sldId="265"/>
            <ac:spMk id="3" creationId="{03D4082F-AF14-7A4A-9351-3A1547D288CB}"/>
          </ac:spMkLst>
        </pc:spChg>
        <pc:spChg chg="mod">
          <ac:chgData name="Sigurður Jóhannesson - HI" userId="ca5d1911-9df5-4a32-b89f-773b0d2e7964" providerId="ADAL" clId="{950535AF-FB30-4BD9-94FB-349E304EEF73}" dt="2025-03-26T16:26:16.478" v="9902" actId="20577"/>
          <ac:spMkLst>
            <pc:docMk/>
            <pc:sldMk cId="2956011202" sldId="265"/>
            <ac:spMk id="8" creationId="{98AA4677-3118-B8E8-D09A-656FFFE587C0}"/>
          </ac:spMkLst>
        </pc:spChg>
        <pc:picChg chg="add mod">
          <ac:chgData name="Sigurður Jóhannesson - HI" userId="ca5d1911-9df5-4a32-b89f-773b0d2e7964" providerId="ADAL" clId="{950535AF-FB30-4BD9-94FB-349E304EEF73}" dt="2025-03-27T11:23:00.177" v="10979"/>
          <ac:picMkLst>
            <pc:docMk/>
            <pc:sldMk cId="2956011202" sldId="265"/>
            <ac:picMk id="2" creationId="{EE58DA86-69A7-024B-34ED-306A4F8704EB}"/>
          </ac:picMkLst>
        </pc:picChg>
        <pc:picChg chg="del mod">
          <ac:chgData name="Sigurður Jóhannesson - HI" userId="ca5d1911-9df5-4a32-b89f-773b0d2e7964" providerId="ADAL" clId="{950535AF-FB30-4BD9-94FB-349E304EEF73}" dt="2025-03-27T11:22:59.060" v="10978" actId="478"/>
          <ac:picMkLst>
            <pc:docMk/>
            <pc:sldMk cId="2956011202" sldId="265"/>
            <ac:picMk id="11" creationId="{11CB8B43-5541-1ED9-B544-2E5433E5250D}"/>
          </ac:picMkLst>
        </pc:picChg>
      </pc:sldChg>
      <pc:sldChg chg="addSp delSp modSp mod modNotesTx">
        <pc:chgData name="Sigurður Jóhannesson - HI" userId="ca5d1911-9df5-4a32-b89f-773b0d2e7964" providerId="ADAL" clId="{950535AF-FB30-4BD9-94FB-349E304EEF73}" dt="2025-03-28T09:11:44.974" v="12356" actId="15"/>
        <pc:sldMkLst>
          <pc:docMk/>
          <pc:sldMk cId="550165334" sldId="266"/>
        </pc:sldMkLst>
        <pc:spChg chg="mod">
          <ac:chgData name="Sigurður Jóhannesson - HI" userId="ca5d1911-9df5-4a32-b89f-773b0d2e7964" providerId="ADAL" clId="{950535AF-FB30-4BD9-94FB-349E304EEF73}" dt="2025-03-27T16:24:32.112" v="12254" actId="20577"/>
          <ac:spMkLst>
            <pc:docMk/>
            <pc:sldMk cId="550165334" sldId="266"/>
            <ac:spMk id="2" creationId="{5BAA4609-D192-80B3-B16E-E98F9E3A0885}"/>
          </ac:spMkLst>
        </pc:spChg>
        <pc:spChg chg="del mod">
          <ac:chgData name="Sigurður Jóhannesson - HI" userId="ca5d1911-9df5-4a32-b89f-773b0d2e7964" providerId="ADAL" clId="{950535AF-FB30-4BD9-94FB-349E304EEF73}" dt="2025-03-27T16:01:40.306" v="11949" actId="478"/>
          <ac:spMkLst>
            <pc:docMk/>
            <pc:sldMk cId="550165334" sldId="266"/>
            <ac:spMk id="3" creationId="{C1EEB815-E72B-61A2-A987-C23CD4C7715C}"/>
          </ac:spMkLst>
        </pc:spChg>
        <pc:spChg chg="mod">
          <ac:chgData name="Sigurður Jóhannesson - HI" userId="ca5d1911-9df5-4a32-b89f-773b0d2e7964" providerId="ADAL" clId="{950535AF-FB30-4BD9-94FB-349E304EEF73}" dt="2025-03-28T09:11:44.974" v="12356" actId="15"/>
          <ac:spMkLst>
            <pc:docMk/>
            <pc:sldMk cId="550165334" sldId="266"/>
            <ac:spMk id="4" creationId="{E497A19C-090A-7140-7D15-8067155BB6F0}"/>
          </ac:spMkLst>
        </pc:spChg>
        <pc:spChg chg="add del mod">
          <ac:chgData name="Sigurður Jóhannesson - HI" userId="ca5d1911-9df5-4a32-b89f-773b0d2e7964" providerId="ADAL" clId="{950535AF-FB30-4BD9-94FB-349E304EEF73}" dt="2025-03-27T16:01:50.106" v="11951" actId="478"/>
          <ac:spMkLst>
            <pc:docMk/>
            <pc:sldMk cId="550165334" sldId="266"/>
            <ac:spMk id="7" creationId="{21F50427-2E32-0824-8C17-42D69F8776EA}"/>
          </ac:spMkLst>
        </pc:spChg>
      </pc:sldChg>
      <pc:sldChg chg="modSp mod modNotesTx">
        <pc:chgData name="Sigurður Jóhannesson - HI" userId="ca5d1911-9df5-4a32-b89f-773b0d2e7964" providerId="ADAL" clId="{950535AF-FB30-4BD9-94FB-349E304EEF73}" dt="2025-03-27T13:53:21.722" v="11313" actId="5793"/>
        <pc:sldMkLst>
          <pc:docMk/>
          <pc:sldMk cId="3509777654" sldId="267"/>
        </pc:sldMkLst>
        <pc:spChg chg="mod">
          <ac:chgData name="Sigurður Jóhannesson - HI" userId="ca5d1911-9df5-4a32-b89f-773b0d2e7964" providerId="ADAL" clId="{950535AF-FB30-4BD9-94FB-349E304EEF73}" dt="2025-03-20T18:25:21.269" v="2241" actId="20577"/>
          <ac:spMkLst>
            <pc:docMk/>
            <pc:sldMk cId="3509777654" sldId="267"/>
            <ac:spMk id="4" creationId="{74D037F1-0981-61AE-2BB2-C216312B10AD}"/>
          </ac:spMkLst>
        </pc:spChg>
      </pc:sldChg>
      <pc:sldChg chg="modSp del mod">
        <pc:chgData name="Sigurður Jóhannesson - HI" userId="ca5d1911-9df5-4a32-b89f-773b0d2e7964" providerId="ADAL" clId="{950535AF-FB30-4BD9-94FB-349E304EEF73}" dt="2025-03-26T16:27:20.512" v="9903" actId="2696"/>
        <pc:sldMkLst>
          <pc:docMk/>
          <pc:sldMk cId="2045400220" sldId="268"/>
        </pc:sldMkLst>
      </pc:sldChg>
      <pc:sldChg chg="modSp mod">
        <pc:chgData name="Sigurður Jóhannesson - HI" userId="ca5d1911-9df5-4a32-b89f-773b0d2e7964" providerId="ADAL" clId="{950535AF-FB30-4BD9-94FB-349E304EEF73}" dt="2025-03-28T09:26:10.542" v="12470" actId="6549"/>
        <pc:sldMkLst>
          <pc:docMk/>
          <pc:sldMk cId="2847033299" sldId="269"/>
        </pc:sldMkLst>
        <pc:spChg chg="mod">
          <ac:chgData name="Sigurður Jóhannesson - HI" userId="ca5d1911-9df5-4a32-b89f-773b0d2e7964" providerId="ADAL" clId="{950535AF-FB30-4BD9-94FB-349E304EEF73}" dt="2025-03-28T09:26:10.542" v="12470" actId="6549"/>
          <ac:spMkLst>
            <pc:docMk/>
            <pc:sldMk cId="2847033299" sldId="269"/>
            <ac:spMk id="4" creationId="{BC7AE305-CC47-62D1-615C-0E3AA0D4B786}"/>
          </ac:spMkLst>
        </pc:spChg>
      </pc:sldChg>
      <pc:sldChg chg="modSp mod ord modNotesTx">
        <pc:chgData name="Sigurður Jóhannesson - HI" userId="ca5d1911-9df5-4a32-b89f-773b0d2e7964" providerId="ADAL" clId="{950535AF-FB30-4BD9-94FB-349E304EEF73}" dt="2025-03-27T13:59:53.780" v="11725" actId="113"/>
        <pc:sldMkLst>
          <pc:docMk/>
          <pc:sldMk cId="3412107668" sldId="270"/>
        </pc:sldMkLst>
        <pc:spChg chg="mod">
          <ac:chgData name="Sigurður Jóhannesson - HI" userId="ca5d1911-9df5-4a32-b89f-773b0d2e7964" providerId="ADAL" clId="{950535AF-FB30-4BD9-94FB-349E304EEF73}" dt="2025-03-26T17:07:30.148" v="10873" actId="5793"/>
          <ac:spMkLst>
            <pc:docMk/>
            <pc:sldMk cId="3412107668" sldId="270"/>
            <ac:spMk id="2" creationId="{E738E096-27A5-47E2-8953-EAEDD383FEB9}"/>
          </ac:spMkLst>
        </pc:spChg>
        <pc:spChg chg="mod">
          <ac:chgData name="Sigurður Jóhannesson - HI" userId="ca5d1911-9df5-4a32-b89f-773b0d2e7964" providerId="ADAL" clId="{950535AF-FB30-4BD9-94FB-349E304EEF73}" dt="2025-03-25T17:26:10.708" v="9716" actId="20577"/>
          <ac:spMkLst>
            <pc:docMk/>
            <pc:sldMk cId="3412107668" sldId="270"/>
            <ac:spMk id="3" creationId="{439F7A26-A341-3A3A-8D94-6A25F50604C5}"/>
          </ac:spMkLst>
        </pc:spChg>
      </pc:sldChg>
      <pc:sldChg chg="modSp mod">
        <pc:chgData name="Sigurður Jóhannesson - HI" userId="ca5d1911-9df5-4a32-b89f-773b0d2e7964" providerId="ADAL" clId="{950535AF-FB30-4BD9-94FB-349E304EEF73}" dt="2025-03-26T16:50:48.077" v="10450" actId="255"/>
        <pc:sldMkLst>
          <pc:docMk/>
          <pc:sldMk cId="2216382288" sldId="272"/>
        </pc:sldMkLst>
        <pc:spChg chg="mod">
          <ac:chgData name="Sigurður Jóhannesson - HI" userId="ca5d1911-9df5-4a32-b89f-773b0d2e7964" providerId="ADAL" clId="{950535AF-FB30-4BD9-94FB-349E304EEF73}" dt="2025-03-19T16:52:26.053" v="707" actId="20577"/>
          <ac:spMkLst>
            <pc:docMk/>
            <pc:sldMk cId="2216382288" sldId="272"/>
            <ac:spMk id="4" creationId="{46B0D3E9-5485-84FE-EE7A-ECB43408FBC8}"/>
          </ac:spMkLst>
        </pc:spChg>
        <pc:spChg chg="mod">
          <ac:chgData name="Sigurður Jóhannesson - HI" userId="ca5d1911-9df5-4a32-b89f-773b0d2e7964" providerId="ADAL" clId="{950535AF-FB30-4BD9-94FB-349E304EEF73}" dt="2025-03-26T16:50:48.077" v="10450" actId="255"/>
          <ac:spMkLst>
            <pc:docMk/>
            <pc:sldMk cId="2216382288" sldId="272"/>
            <ac:spMk id="7" creationId="{B8B31D5A-00BC-3D89-2142-3F7000BCDF39}"/>
          </ac:spMkLst>
        </pc:spChg>
      </pc:sldChg>
      <pc:sldChg chg="modSp mod">
        <pc:chgData name="Sigurður Jóhannesson - HI" userId="ca5d1911-9df5-4a32-b89f-773b0d2e7964" providerId="ADAL" clId="{950535AF-FB30-4BD9-94FB-349E304EEF73}" dt="2025-03-26T16:24:42.120" v="9796" actId="20577"/>
        <pc:sldMkLst>
          <pc:docMk/>
          <pc:sldMk cId="2922021607" sldId="273"/>
        </pc:sldMkLst>
        <pc:spChg chg="mod">
          <ac:chgData name="Sigurður Jóhannesson - HI" userId="ca5d1911-9df5-4a32-b89f-773b0d2e7964" providerId="ADAL" clId="{950535AF-FB30-4BD9-94FB-349E304EEF73}" dt="2025-03-22T17:56:54.692" v="2993" actId="20577"/>
          <ac:spMkLst>
            <pc:docMk/>
            <pc:sldMk cId="2922021607" sldId="273"/>
            <ac:spMk id="2" creationId="{6F470A28-DDF3-1231-F272-ADD835B37DA0}"/>
          </ac:spMkLst>
        </pc:spChg>
        <pc:spChg chg="mod">
          <ac:chgData name="Sigurður Jóhannesson - HI" userId="ca5d1911-9df5-4a32-b89f-773b0d2e7964" providerId="ADAL" clId="{950535AF-FB30-4BD9-94FB-349E304EEF73}" dt="2025-03-26T16:24:42.120" v="9796" actId="20577"/>
          <ac:spMkLst>
            <pc:docMk/>
            <pc:sldMk cId="2922021607" sldId="273"/>
            <ac:spMk id="3" creationId="{6E83215C-98BC-4C30-A981-67BC25C8262D}"/>
          </ac:spMkLst>
        </pc:spChg>
      </pc:sldChg>
      <pc:sldChg chg="addSp delSp modSp del mod">
        <pc:chgData name="Sigurður Jóhannesson - HI" userId="ca5d1911-9df5-4a32-b89f-773b0d2e7964" providerId="ADAL" clId="{950535AF-FB30-4BD9-94FB-349E304EEF73}" dt="2025-03-23T19:51:43.838" v="5142" actId="2696"/>
        <pc:sldMkLst>
          <pc:docMk/>
          <pc:sldMk cId="3453946832" sldId="274"/>
        </pc:sldMkLst>
      </pc:sldChg>
      <pc:sldChg chg="addSp modSp mod">
        <pc:chgData name="Sigurður Jóhannesson - HI" userId="ca5d1911-9df5-4a32-b89f-773b0d2e7964" providerId="ADAL" clId="{950535AF-FB30-4BD9-94FB-349E304EEF73}" dt="2025-03-25T15:10:48.172" v="9334" actId="20577"/>
        <pc:sldMkLst>
          <pc:docMk/>
          <pc:sldMk cId="1744958956" sldId="275"/>
        </pc:sldMkLst>
        <pc:spChg chg="add mod">
          <ac:chgData name="Sigurður Jóhannesson - HI" userId="ca5d1911-9df5-4a32-b89f-773b0d2e7964" providerId="ADAL" clId="{950535AF-FB30-4BD9-94FB-349E304EEF73}" dt="2025-03-25T09:40:50.388" v="7992" actId="1076"/>
          <ac:spMkLst>
            <pc:docMk/>
            <pc:sldMk cId="1744958956" sldId="275"/>
            <ac:spMk id="3" creationId="{8B91653E-5595-9976-846A-BDBF92101E39}"/>
          </ac:spMkLst>
        </pc:spChg>
        <pc:spChg chg="mod">
          <ac:chgData name="Sigurður Jóhannesson - HI" userId="ca5d1911-9df5-4a32-b89f-773b0d2e7964" providerId="ADAL" clId="{950535AF-FB30-4BD9-94FB-349E304EEF73}" dt="2025-03-21T17:19:01.587" v="2409" actId="20577"/>
          <ac:spMkLst>
            <pc:docMk/>
            <pc:sldMk cId="1744958956" sldId="275"/>
            <ac:spMk id="16" creationId="{15155FB1-289A-3506-1141-728A8C0BDD68}"/>
          </ac:spMkLst>
        </pc:spChg>
        <pc:spChg chg="mod">
          <ac:chgData name="Sigurður Jóhannesson - HI" userId="ca5d1911-9df5-4a32-b89f-773b0d2e7964" providerId="ADAL" clId="{950535AF-FB30-4BD9-94FB-349E304EEF73}" dt="2025-03-25T15:10:48.172" v="9334" actId="20577"/>
          <ac:spMkLst>
            <pc:docMk/>
            <pc:sldMk cId="1744958956" sldId="275"/>
            <ac:spMk id="20" creationId="{D72F1107-B975-54BC-5566-2AA75853FD7F}"/>
          </ac:spMkLst>
        </pc:spChg>
      </pc:sldChg>
      <pc:sldChg chg="addSp delSp modSp mod">
        <pc:chgData name="Sigurður Jóhannesson - HI" userId="ca5d1911-9df5-4a32-b89f-773b0d2e7964" providerId="ADAL" clId="{950535AF-FB30-4BD9-94FB-349E304EEF73}" dt="2025-03-28T09:33:06.465" v="12566" actId="478"/>
        <pc:sldMkLst>
          <pc:docMk/>
          <pc:sldMk cId="1877953241" sldId="276"/>
        </pc:sldMkLst>
        <pc:spChg chg="mod">
          <ac:chgData name="Sigurður Jóhannesson - HI" userId="ca5d1911-9df5-4a32-b89f-773b0d2e7964" providerId="ADAL" clId="{950535AF-FB30-4BD9-94FB-349E304EEF73}" dt="2025-03-23T14:19:40.840" v="4494" actId="1076"/>
          <ac:spMkLst>
            <pc:docMk/>
            <pc:sldMk cId="1877953241" sldId="276"/>
            <ac:spMk id="2" creationId="{921CC191-D7E2-91B6-5F3B-A437EF243BDF}"/>
          </ac:spMkLst>
        </pc:spChg>
        <pc:spChg chg="mod">
          <ac:chgData name="Sigurður Jóhannesson - HI" userId="ca5d1911-9df5-4a32-b89f-773b0d2e7964" providerId="ADAL" clId="{950535AF-FB30-4BD9-94FB-349E304EEF73}" dt="2025-03-28T09:32:52.866" v="12565" actId="20577"/>
          <ac:spMkLst>
            <pc:docMk/>
            <pc:sldMk cId="1877953241" sldId="276"/>
            <ac:spMk id="4" creationId="{9303B71A-19AB-66A6-36EB-08E054A7F045}"/>
          </ac:spMkLst>
        </pc:spChg>
        <pc:spChg chg="add mod">
          <ac:chgData name="Sigurður Jóhannesson - HI" userId="ca5d1911-9df5-4a32-b89f-773b0d2e7964" providerId="ADAL" clId="{950535AF-FB30-4BD9-94FB-349E304EEF73}" dt="2025-03-25T15:36:19.223" v="9401" actId="1076"/>
          <ac:spMkLst>
            <pc:docMk/>
            <pc:sldMk cId="1877953241" sldId="276"/>
            <ac:spMk id="9" creationId="{9489103D-FAAE-7D84-FF81-186EF8D2A644}"/>
          </ac:spMkLst>
        </pc:spChg>
        <pc:picChg chg="mod">
          <ac:chgData name="Sigurður Jóhannesson - HI" userId="ca5d1911-9df5-4a32-b89f-773b0d2e7964" providerId="ADAL" clId="{950535AF-FB30-4BD9-94FB-349E304EEF73}" dt="2025-03-19T16:41:43.330" v="382" actId="14100"/>
          <ac:picMkLst>
            <pc:docMk/>
            <pc:sldMk cId="1877953241" sldId="276"/>
            <ac:picMk id="10" creationId="{894E8FC7-2710-6448-DBC9-8BCB4EE13B7D}"/>
          </ac:picMkLst>
        </pc:picChg>
        <pc:picChg chg="add del mod">
          <ac:chgData name="Sigurður Jóhannesson - HI" userId="ca5d1911-9df5-4a32-b89f-773b0d2e7964" providerId="ADAL" clId="{950535AF-FB30-4BD9-94FB-349E304EEF73}" dt="2025-03-28T09:33:06.465" v="12566" actId="478"/>
          <ac:picMkLst>
            <pc:docMk/>
            <pc:sldMk cId="1877953241" sldId="276"/>
            <ac:picMk id="21" creationId="{4A60C339-EE92-C0FD-8373-F34AE3875B60}"/>
          </ac:picMkLst>
        </pc:picChg>
      </pc:sldChg>
      <pc:sldChg chg="modSp mod modNotesTx">
        <pc:chgData name="Sigurður Jóhannesson - HI" userId="ca5d1911-9df5-4a32-b89f-773b0d2e7964" providerId="ADAL" clId="{950535AF-FB30-4BD9-94FB-349E304EEF73}" dt="2025-03-28T09:31:31.198" v="12517" actId="20577"/>
        <pc:sldMkLst>
          <pc:docMk/>
          <pc:sldMk cId="733104456" sldId="277"/>
        </pc:sldMkLst>
        <pc:spChg chg="mod">
          <ac:chgData name="Sigurður Jóhannesson - HI" userId="ca5d1911-9df5-4a32-b89f-773b0d2e7964" providerId="ADAL" clId="{950535AF-FB30-4BD9-94FB-349E304EEF73}" dt="2025-03-28T09:31:31.198" v="12517" actId="20577"/>
          <ac:spMkLst>
            <pc:docMk/>
            <pc:sldMk cId="733104456" sldId="277"/>
            <ac:spMk id="4" creationId="{B451F58D-23C9-E45C-8C2C-FF9F2B88185A}"/>
          </ac:spMkLst>
        </pc:spChg>
      </pc:sldChg>
      <pc:sldChg chg="addSp delSp modSp mod modNotesTx">
        <pc:chgData name="Sigurður Jóhannesson - HI" userId="ca5d1911-9df5-4a32-b89f-773b0d2e7964" providerId="ADAL" clId="{950535AF-FB30-4BD9-94FB-349E304EEF73}" dt="2025-03-27T13:51:54.479" v="11122" actId="5793"/>
        <pc:sldMkLst>
          <pc:docMk/>
          <pc:sldMk cId="3309386690" sldId="278"/>
        </pc:sldMkLst>
        <pc:spChg chg="del mod">
          <ac:chgData name="Sigurður Jóhannesson - HI" userId="ca5d1911-9df5-4a32-b89f-773b0d2e7964" providerId="ADAL" clId="{950535AF-FB30-4BD9-94FB-349E304EEF73}" dt="2025-03-27T11:23:26.209" v="10984" actId="478"/>
          <ac:spMkLst>
            <pc:docMk/>
            <pc:sldMk cId="3309386690" sldId="278"/>
            <ac:spMk id="3" creationId="{943A7FFE-ECAF-8858-4D7F-68C6DDCDF11F}"/>
          </ac:spMkLst>
        </pc:spChg>
        <pc:spChg chg="mod">
          <ac:chgData name="Sigurður Jóhannesson - HI" userId="ca5d1911-9df5-4a32-b89f-773b0d2e7964" providerId="ADAL" clId="{950535AF-FB30-4BD9-94FB-349E304EEF73}" dt="2025-03-26T16:49:11.432" v="10410" actId="6549"/>
          <ac:spMkLst>
            <pc:docMk/>
            <pc:sldMk cId="3309386690" sldId="278"/>
            <ac:spMk id="8" creationId="{654EA321-7A1D-6C58-CF60-CD98CB156BD1}"/>
          </ac:spMkLst>
        </pc:spChg>
        <pc:spChg chg="add del mod">
          <ac:chgData name="Sigurður Jóhannesson - HI" userId="ca5d1911-9df5-4a32-b89f-773b0d2e7964" providerId="ADAL" clId="{950535AF-FB30-4BD9-94FB-349E304EEF73}" dt="2025-03-27T11:23:29.189" v="10985" actId="478"/>
          <ac:spMkLst>
            <pc:docMk/>
            <pc:sldMk cId="3309386690" sldId="278"/>
            <ac:spMk id="9" creationId="{FAB2883C-F894-C207-F72C-EB91F6D197FC}"/>
          </ac:spMkLst>
        </pc:spChg>
        <pc:spChg chg="add mod">
          <ac:chgData name="Sigurður Jóhannesson - HI" userId="ca5d1911-9df5-4a32-b89f-773b0d2e7964" providerId="ADAL" clId="{950535AF-FB30-4BD9-94FB-349E304EEF73}" dt="2025-03-27T11:23:39.765" v="10986"/>
          <ac:spMkLst>
            <pc:docMk/>
            <pc:sldMk cId="3309386690" sldId="278"/>
            <ac:spMk id="12" creationId="{10CEABD0-8961-B473-B5B0-EA8F9DD0C32E}"/>
          </ac:spMkLst>
        </pc:spChg>
        <pc:picChg chg="add del mod">
          <ac:chgData name="Sigurður Jóhannesson - HI" userId="ca5d1911-9df5-4a32-b89f-773b0d2e7964" providerId="ADAL" clId="{950535AF-FB30-4BD9-94FB-349E304EEF73}" dt="2025-03-27T11:23:05.875" v="10980" actId="478"/>
          <ac:picMkLst>
            <pc:docMk/>
            <pc:sldMk cId="3309386690" sldId="278"/>
            <ac:picMk id="2" creationId="{06C34C32-37D5-BC08-08BE-5AA969A59C2E}"/>
          </ac:picMkLst>
        </pc:picChg>
        <pc:picChg chg="add del mod">
          <ac:chgData name="Sigurður Jóhannesson - HI" userId="ca5d1911-9df5-4a32-b89f-773b0d2e7964" providerId="ADAL" clId="{950535AF-FB30-4BD9-94FB-349E304EEF73}" dt="2025-03-27T11:23:12.061" v="10982" actId="478"/>
          <ac:picMkLst>
            <pc:docMk/>
            <pc:sldMk cId="3309386690" sldId="278"/>
            <ac:picMk id="4" creationId="{2747D0FA-00CC-0640-7203-08EEF943A1C2}"/>
          </ac:picMkLst>
        </pc:picChg>
        <pc:picChg chg="add mod">
          <ac:chgData name="Sigurður Jóhannesson - HI" userId="ca5d1911-9df5-4a32-b89f-773b0d2e7964" providerId="ADAL" clId="{950535AF-FB30-4BD9-94FB-349E304EEF73}" dt="2025-03-27T11:23:12.811" v="10983"/>
          <ac:picMkLst>
            <pc:docMk/>
            <pc:sldMk cId="3309386690" sldId="278"/>
            <ac:picMk id="6" creationId="{7F9DD289-5812-62C5-0C04-C96C71FBCF96}"/>
          </ac:picMkLst>
        </pc:picChg>
        <pc:picChg chg="del mod">
          <ac:chgData name="Sigurður Jóhannesson - HI" userId="ca5d1911-9df5-4a32-b89f-773b0d2e7964" providerId="ADAL" clId="{950535AF-FB30-4BD9-94FB-349E304EEF73}" dt="2025-03-27T11:22:45.969" v="10976" actId="478"/>
          <ac:picMkLst>
            <pc:docMk/>
            <pc:sldMk cId="3309386690" sldId="278"/>
            <ac:picMk id="11" creationId="{920ADBE0-259E-5D63-DCE1-78B08E133403}"/>
          </ac:picMkLst>
        </pc:picChg>
      </pc:sldChg>
      <pc:sldChg chg="addSp delSp modSp mod modNotesTx">
        <pc:chgData name="Sigurður Jóhannesson - HI" userId="ca5d1911-9df5-4a32-b89f-773b0d2e7964" providerId="ADAL" clId="{950535AF-FB30-4BD9-94FB-349E304EEF73}" dt="2025-03-26T16:41:57.792" v="10322" actId="6549"/>
        <pc:sldMkLst>
          <pc:docMk/>
          <pc:sldMk cId="3916895292" sldId="279"/>
        </pc:sldMkLst>
        <pc:spChg chg="mod">
          <ac:chgData name="Sigurður Jóhannesson - HI" userId="ca5d1911-9df5-4a32-b89f-773b0d2e7964" providerId="ADAL" clId="{950535AF-FB30-4BD9-94FB-349E304EEF73}" dt="2025-03-26T16:41:57.792" v="10322" actId="6549"/>
          <ac:spMkLst>
            <pc:docMk/>
            <pc:sldMk cId="3916895292" sldId="279"/>
            <ac:spMk id="2" creationId="{BEB80281-D098-90D4-FF77-5DE4F7DC35B4}"/>
          </ac:spMkLst>
        </pc:spChg>
        <pc:spChg chg="mod">
          <ac:chgData name="Sigurður Jóhannesson - HI" userId="ca5d1911-9df5-4a32-b89f-773b0d2e7964" providerId="ADAL" clId="{950535AF-FB30-4BD9-94FB-349E304EEF73}" dt="2025-03-23T13:15:38.266" v="3942" actId="20577"/>
          <ac:spMkLst>
            <pc:docMk/>
            <pc:sldMk cId="3916895292" sldId="279"/>
            <ac:spMk id="4" creationId="{65A40E00-C011-B05D-55AE-F83F157EA892}"/>
          </ac:spMkLst>
        </pc:spChg>
        <pc:spChg chg="add mod">
          <ac:chgData name="Sigurður Jóhannesson - HI" userId="ca5d1911-9df5-4a32-b89f-773b0d2e7964" providerId="ADAL" clId="{950535AF-FB30-4BD9-94FB-349E304EEF73}" dt="2025-03-23T11:46:22.187" v="3375" actId="1076"/>
          <ac:spMkLst>
            <pc:docMk/>
            <pc:sldMk cId="3916895292" sldId="279"/>
            <ac:spMk id="5" creationId="{C1D1F01D-8828-F82A-0C45-1F3C86F65840}"/>
          </ac:spMkLst>
        </pc:spChg>
        <pc:spChg chg="add mod">
          <ac:chgData name="Sigurður Jóhannesson - HI" userId="ca5d1911-9df5-4a32-b89f-773b0d2e7964" providerId="ADAL" clId="{950535AF-FB30-4BD9-94FB-349E304EEF73}" dt="2025-03-23T13:49:36.561" v="4193" actId="20577"/>
          <ac:spMkLst>
            <pc:docMk/>
            <pc:sldMk cId="3916895292" sldId="279"/>
            <ac:spMk id="6" creationId="{E9FACBF4-5D65-E412-F7CF-2E6F784506C0}"/>
          </ac:spMkLst>
        </pc:spChg>
        <pc:graphicFrameChg chg="add mod modGraphic">
          <ac:chgData name="Sigurður Jóhannesson - HI" userId="ca5d1911-9df5-4a32-b89f-773b0d2e7964" providerId="ADAL" clId="{950535AF-FB30-4BD9-94FB-349E304EEF73}" dt="2025-03-23T11:46:50.871" v="3393" actId="114"/>
          <ac:graphicFrameMkLst>
            <pc:docMk/>
            <pc:sldMk cId="3916895292" sldId="279"/>
            <ac:graphicFrameMk id="3" creationId="{44DF481F-7E07-0F1F-1BBC-D2955D752646}"/>
          </ac:graphicFrameMkLst>
        </pc:graphicFrameChg>
        <pc:picChg chg="add mod">
          <ac:chgData name="Sigurður Jóhannesson - HI" userId="ca5d1911-9df5-4a32-b89f-773b0d2e7964" providerId="ADAL" clId="{950535AF-FB30-4BD9-94FB-349E304EEF73}" dt="2025-03-19T16:42:11.214" v="385"/>
          <ac:picMkLst>
            <pc:docMk/>
            <pc:sldMk cId="3916895292" sldId="279"/>
            <ac:picMk id="12" creationId="{4C6DCC78-5FC3-8821-130F-6A61240F6A73}"/>
          </ac:picMkLst>
        </pc:picChg>
      </pc:sldChg>
      <pc:sldChg chg="addSp delSp modSp new mod modNotesTx">
        <pc:chgData name="Sigurður Jóhannesson - HI" userId="ca5d1911-9df5-4a32-b89f-773b0d2e7964" providerId="ADAL" clId="{950535AF-FB30-4BD9-94FB-349E304EEF73}" dt="2025-03-28T09:38:05.051" v="12630" actId="20577"/>
        <pc:sldMkLst>
          <pc:docMk/>
          <pc:sldMk cId="4133642704" sldId="280"/>
        </pc:sldMkLst>
        <pc:spChg chg="mod">
          <ac:chgData name="Sigurður Jóhannesson - HI" userId="ca5d1911-9df5-4a32-b89f-773b0d2e7964" providerId="ADAL" clId="{950535AF-FB30-4BD9-94FB-349E304EEF73}" dt="2025-03-26T17:01:37.345" v="10653" actId="20577"/>
          <ac:spMkLst>
            <pc:docMk/>
            <pc:sldMk cId="4133642704" sldId="280"/>
            <ac:spMk id="2" creationId="{2F8E525C-EFF7-EBF0-E513-90AFE6149E9F}"/>
          </ac:spMkLst>
        </pc:spChg>
        <pc:spChg chg="mod">
          <ac:chgData name="Sigurður Jóhannesson - HI" userId="ca5d1911-9df5-4a32-b89f-773b0d2e7964" providerId="ADAL" clId="{950535AF-FB30-4BD9-94FB-349E304EEF73}" dt="2025-03-27T14:01:22.532" v="11741" actId="20577"/>
          <ac:spMkLst>
            <pc:docMk/>
            <pc:sldMk cId="4133642704" sldId="280"/>
            <ac:spMk id="3" creationId="{F9C74B8D-7506-56F7-9250-60638D1A48E4}"/>
          </ac:spMkLst>
        </pc:spChg>
        <pc:graphicFrameChg chg="add mod modGraphic">
          <ac:chgData name="Sigurður Jóhannesson - HI" userId="ca5d1911-9df5-4a32-b89f-773b0d2e7964" providerId="ADAL" clId="{950535AF-FB30-4BD9-94FB-349E304EEF73}" dt="2025-03-28T09:38:05.051" v="12630" actId="20577"/>
          <ac:graphicFrameMkLst>
            <pc:docMk/>
            <pc:sldMk cId="4133642704" sldId="280"/>
            <ac:graphicFrameMk id="5" creationId="{05D18B06-75F2-929D-57AF-6F51807D8157}"/>
          </ac:graphicFrameMkLst>
        </pc:graphicFrameChg>
        <pc:picChg chg="add mod">
          <ac:chgData name="Sigurður Jóhannesson - HI" userId="ca5d1911-9df5-4a32-b89f-773b0d2e7964" providerId="ADAL" clId="{950535AF-FB30-4BD9-94FB-349E304EEF73}" dt="2025-03-23T11:47:23.690" v="3395"/>
          <ac:picMkLst>
            <pc:docMk/>
            <pc:sldMk cId="4133642704" sldId="280"/>
            <ac:picMk id="4" creationId="{2C00DFF4-349F-1885-F771-74A88A9C2A10}"/>
          </ac:picMkLst>
        </pc:picChg>
      </pc:sldChg>
      <pc:sldChg chg="addSp modSp new mod modNotesTx">
        <pc:chgData name="Sigurður Jóhannesson - HI" userId="ca5d1911-9df5-4a32-b89f-773b0d2e7964" providerId="ADAL" clId="{950535AF-FB30-4BD9-94FB-349E304EEF73}" dt="2025-03-28T09:23:30.138" v="12405" actId="20577"/>
        <pc:sldMkLst>
          <pc:docMk/>
          <pc:sldMk cId="2181424940" sldId="281"/>
        </pc:sldMkLst>
        <pc:spChg chg="mod">
          <ac:chgData name="Sigurður Jóhannesson - HI" userId="ca5d1911-9df5-4a32-b89f-773b0d2e7964" providerId="ADAL" clId="{950535AF-FB30-4BD9-94FB-349E304EEF73}" dt="2025-03-23T14:18:17.722" v="4493" actId="20577"/>
          <ac:spMkLst>
            <pc:docMk/>
            <pc:sldMk cId="2181424940" sldId="281"/>
            <ac:spMk id="2" creationId="{9F97924D-28CF-00F6-74BE-4E7237B0D3FD}"/>
          </ac:spMkLst>
        </pc:spChg>
        <pc:spChg chg="mod">
          <ac:chgData name="Sigurður Jóhannesson - HI" userId="ca5d1911-9df5-4a32-b89f-773b0d2e7964" providerId="ADAL" clId="{950535AF-FB30-4BD9-94FB-349E304EEF73}" dt="2025-03-27T16:33:20.372" v="12303" actId="6549"/>
          <ac:spMkLst>
            <pc:docMk/>
            <pc:sldMk cId="2181424940" sldId="281"/>
            <ac:spMk id="3" creationId="{CD71F676-6DD3-4CB8-4D38-9B034DB4E23F}"/>
          </ac:spMkLst>
        </pc:spChg>
        <pc:picChg chg="add mod">
          <ac:chgData name="Sigurður Jóhannesson - HI" userId="ca5d1911-9df5-4a32-b89f-773b0d2e7964" providerId="ADAL" clId="{950535AF-FB30-4BD9-94FB-349E304EEF73}" dt="2025-03-25T17:26:58.191" v="9717"/>
          <ac:picMkLst>
            <pc:docMk/>
            <pc:sldMk cId="2181424940" sldId="281"/>
            <ac:picMk id="4" creationId="{A98703D0-798C-D373-EB92-3A3F283E9C57}"/>
          </ac:picMkLst>
        </pc:picChg>
      </pc:sldChg>
      <pc:sldChg chg="modSp new del mod">
        <pc:chgData name="Sigurður Jóhannesson - HI" userId="ca5d1911-9df5-4a32-b89f-773b0d2e7964" providerId="ADAL" clId="{950535AF-FB30-4BD9-94FB-349E304EEF73}" dt="2025-03-23T20:00:39.563" v="5295" actId="2696"/>
        <pc:sldMkLst>
          <pc:docMk/>
          <pc:sldMk cId="3426374801" sldId="282"/>
        </pc:sldMkLst>
      </pc:sldChg>
      <pc:sldChg chg="addSp delSp modSp add mod ord modNotesTx">
        <pc:chgData name="Sigurður Jóhannesson - HI" userId="ca5d1911-9df5-4a32-b89f-773b0d2e7964" providerId="ADAL" clId="{950535AF-FB30-4BD9-94FB-349E304EEF73}" dt="2025-03-26T16:57:47.259" v="10635" actId="20577"/>
        <pc:sldMkLst>
          <pc:docMk/>
          <pc:sldMk cId="834284473" sldId="283"/>
        </pc:sldMkLst>
        <pc:spChg chg="mod">
          <ac:chgData name="Sigurður Jóhannesson - HI" userId="ca5d1911-9df5-4a32-b89f-773b0d2e7964" providerId="ADAL" clId="{950535AF-FB30-4BD9-94FB-349E304EEF73}" dt="2025-03-24T16:21:44.624" v="5631" actId="27636"/>
          <ac:spMkLst>
            <pc:docMk/>
            <pc:sldMk cId="834284473" sldId="283"/>
            <ac:spMk id="2" creationId="{C75F185B-C413-EDA3-7C3D-10A6E706C001}"/>
          </ac:spMkLst>
        </pc:spChg>
        <pc:spChg chg="mod">
          <ac:chgData name="Sigurður Jóhannesson - HI" userId="ca5d1911-9df5-4a32-b89f-773b0d2e7964" providerId="ADAL" clId="{950535AF-FB30-4BD9-94FB-349E304EEF73}" dt="2025-03-24T16:37:57.293" v="6093" actId="20577"/>
          <ac:spMkLst>
            <pc:docMk/>
            <pc:sldMk cId="834284473" sldId="283"/>
            <ac:spMk id="3" creationId="{41945D6F-499F-D899-7132-CC7CD777C5D4}"/>
          </ac:spMkLst>
        </pc:spChg>
        <pc:picChg chg="add mod">
          <ac:chgData name="Sigurður Jóhannesson - HI" userId="ca5d1911-9df5-4a32-b89f-773b0d2e7964" providerId="ADAL" clId="{950535AF-FB30-4BD9-94FB-349E304EEF73}" dt="2025-03-24T16:21:36.678" v="5629" actId="14100"/>
          <ac:picMkLst>
            <pc:docMk/>
            <pc:sldMk cId="834284473" sldId="283"/>
            <ac:picMk id="8" creationId="{C75147C4-224E-22EC-F44C-DE9A3ACFDBA1}"/>
          </ac:picMkLst>
        </pc:picChg>
        <pc:picChg chg="mod">
          <ac:chgData name="Sigurður Jóhannesson - HI" userId="ca5d1911-9df5-4a32-b89f-773b0d2e7964" providerId="ADAL" clId="{950535AF-FB30-4BD9-94FB-349E304EEF73}" dt="2025-03-24T16:21:24.744" v="5627" actId="1076"/>
          <ac:picMkLst>
            <pc:docMk/>
            <pc:sldMk cId="834284473" sldId="283"/>
            <ac:picMk id="12" creationId="{1817EA6D-BD82-66CF-50E5-93D145A5912C}"/>
          </ac:picMkLst>
        </pc:picChg>
      </pc:sldChg>
      <pc:sldChg chg="addSp modSp new mod modNotesTx">
        <pc:chgData name="Sigurður Jóhannesson - HI" userId="ca5d1911-9df5-4a32-b89f-773b0d2e7964" providerId="ADAL" clId="{950535AF-FB30-4BD9-94FB-349E304EEF73}" dt="2025-03-27T17:09:04.809" v="12330" actId="20577"/>
        <pc:sldMkLst>
          <pc:docMk/>
          <pc:sldMk cId="1188403982" sldId="284"/>
        </pc:sldMkLst>
        <pc:spChg chg="mod">
          <ac:chgData name="Sigurður Jóhannesson - HI" userId="ca5d1911-9df5-4a32-b89f-773b0d2e7964" providerId="ADAL" clId="{950535AF-FB30-4BD9-94FB-349E304EEF73}" dt="2025-03-25T09:45:55.905" v="8180" actId="20577"/>
          <ac:spMkLst>
            <pc:docMk/>
            <pc:sldMk cId="1188403982" sldId="284"/>
            <ac:spMk id="2" creationId="{51C86412-A297-D2B8-1FED-80628AA0A6FE}"/>
          </ac:spMkLst>
        </pc:spChg>
        <pc:spChg chg="mod">
          <ac:chgData name="Sigurður Jóhannesson - HI" userId="ca5d1911-9df5-4a32-b89f-773b0d2e7964" providerId="ADAL" clId="{950535AF-FB30-4BD9-94FB-349E304EEF73}" dt="2025-03-27T17:09:04.809" v="12330" actId="20577"/>
          <ac:spMkLst>
            <pc:docMk/>
            <pc:sldMk cId="1188403982" sldId="284"/>
            <ac:spMk id="3" creationId="{50A13EB7-73B8-C12E-E46C-FD36749A384D}"/>
          </ac:spMkLst>
        </pc:spChg>
        <pc:picChg chg="add mod">
          <ac:chgData name="Sigurður Jóhannesson - HI" userId="ca5d1911-9df5-4a32-b89f-773b0d2e7964" providerId="ADAL" clId="{950535AF-FB30-4BD9-94FB-349E304EEF73}" dt="2025-03-25T17:27:12.611" v="9719"/>
          <ac:picMkLst>
            <pc:docMk/>
            <pc:sldMk cId="1188403982" sldId="284"/>
            <ac:picMk id="4" creationId="{CD202203-5746-A7F7-5082-72652CC3CA4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E09557-5F17-0643-9E6C-C434772555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DC4768-644B-CD4B-9954-83AD6C7040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A3163-D888-4040-A2D8-2B7E2DDBB574}" type="datetimeFigureOut">
              <a:t>28.3.2025</a:t>
            </a:fld>
            <a:endParaRPr lang="en-I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220FB6-8020-C24A-A415-DB5EF186AC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B06A01-4E34-F345-9ED4-1823080D9A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76437-1D96-D943-A8F5-FBAE6119EDD8}" type="slidenum"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760386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A4613-4E54-47F1-839A-50AF72F43D21}" type="datetimeFigureOut">
              <a:rPr lang="is-IS" smtClean="0"/>
              <a:t>28.3.2025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69B30-AAAA-48ED-A91C-98C9157F44D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89965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b="1" dirty="0"/>
              <a:t>Nicolas </a:t>
            </a:r>
            <a:r>
              <a:rPr lang="is-IS" b="1" dirty="0" err="1"/>
              <a:t>Stern</a:t>
            </a:r>
            <a:r>
              <a:rPr lang="is-IS" b="1" dirty="0"/>
              <a:t> </a:t>
            </a:r>
            <a:r>
              <a:rPr lang="is-IS" dirty="0" err="1"/>
              <a:t>BusH</a:t>
            </a:r>
            <a:r>
              <a:rPr lang="is-IS" dirty="0"/>
              <a:t>: Þýðir ekki nema allir séu með…</a:t>
            </a:r>
            <a:r>
              <a:rPr lang="is-IS" b="1" dirty="0" err="1"/>
              <a:t>Ath</a:t>
            </a:r>
            <a:r>
              <a:rPr lang="is-IS" b="1" dirty="0"/>
              <a:t> </a:t>
            </a:r>
            <a:r>
              <a:rPr lang="is-IS" b="1" dirty="0" err="1"/>
              <a:t>Stern</a:t>
            </a:r>
            <a:r>
              <a:rPr lang="is-IS" b="1" dirty="0"/>
              <a:t>: Þýðir ekki að hagvöxtur verði að hætta! 700 blaðsíður </a:t>
            </a:r>
            <a:r>
              <a:rPr lang="is-IS" dirty="0"/>
              <a:t>George W. Bush snýst gegn </a:t>
            </a:r>
            <a:r>
              <a:rPr lang="is-IS" dirty="0" err="1"/>
              <a:t>Kyoto</a:t>
            </a:r>
            <a:r>
              <a:rPr lang="is-IS" dirty="0"/>
              <a:t>-samkomulaginu um aðgerðir gegn hlýnun jarðar 2001:</a:t>
            </a:r>
          </a:p>
          <a:p>
            <a:pPr lvl="1"/>
            <a:r>
              <a:rPr lang="is-IS" dirty="0"/>
              <a:t>80% jarðarbúa undanskilin. Skaðar bandarískt hagkerfi. Engin greining þar að baki</a:t>
            </a:r>
          </a:p>
          <a:p>
            <a:pPr lvl="2"/>
            <a:r>
              <a:rPr lang="is-IS" dirty="0"/>
              <a:t>(engin hagræn greining að baki).</a:t>
            </a:r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69B30-AAAA-48ED-A91C-98C9157F44D7}" type="slidenum">
              <a:rPr lang="is-IS" smtClean="0"/>
              <a:t>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1722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Hámark í heiminum 2012: 4,9 tonn/mann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69B30-AAAA-48ED-A91C-98C9157F44D7}" type="slidenum">
              <a:rPr lang="is-IS" smtClean="0"/>
              <a:t>12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48930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>
              <a:buNone/>
            </a:pPr>
            <a:r>
              <a:rPr lang="is-IS" dirty="0" err="1"/>
              <a:t>Heimild:https</a:t>
            </a:r>
            <a:r>
              <a:rPr lang="is-IS" dirty="0"/>
              <a:t>://www.eia.gov/pressroom/releases/press542.php, </a:t>
            </a:r>
            <a:r>
              <a:rPr lang="en-US" b="0" i="0" dirty="0">
                <a:solidFill>
                  <a:srgbClr val="000000"/>
                </a:solidFill>
                <a:effectLst/>
                <a:latin typeface="Jost"/>
              </a:rPr>
              <a:t>U.S. ENERGY INFORMATION ADMINISTRATION</a:t>
            </a:r>
            <a:br>
              <a:rPr lang="en-US" b="0" i="0" dirty="0">
                <a:solidFill>
                  <a:srgbClr val="000000"/>
                </a:solidFill>
                <a:effectLst/>
                <a:latin typeface="Jost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Jost"/>
              </a:rPr>
              <a:t>WASHINGTON DC 20585</a:t>
            </a:r>
          </a:p>
          <a:p>
            <a:pPr algn="l" fontAlgn="base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Jost"/>
              </a:rPr>
              <a:t>FOR IMMEDIATE RELEASE</a:t>
            </a:r>
            <a:br>
              <a:rPr lang="en-US" b="0" i="0" dirty="0">
                <a:solidFill>
                  <a:srgbClr val="000000"/>
                </a:solidFill>
                <a:effectLst/>
                <a:latin typeface="Jost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Jost"/>
              </a:rPr>
              <a:t>October 11, 2023</a:t>
            </a:r>
          </a:p>
          <a:p>
            <a:pPr algn="l" fontAlgn="base"/>
            <a:r>
              <a:rPr lang="en-US" b="1" i="0" dirty="0">
                <a:solidFill>
                  <a:srgbClr val="333333"/>
                </a:solidFill>
                <a:effectLst/>
                <a:latin typeface="Jost"/>
              </a:rPr>
              <a:t>EIA projections indicate global energy consumption increases through 2050, outpacing efficiency gains and driving continued emissions growth</a:t>
            </a:r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69B30-AAAA-48ED-A91C-98C9157F44D7}" type="slidenum">
              <a:rPr lang="is-IS" smtClean="0"/>
              <a:t>14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98702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b="1" dirty="0"/>
              <a:t>Opinber stuðningur á þátt í að menn öðluðust reynslu af því að búa til sólarsellur og vinmyllur – flýtti þannig fyrir verðlækkun.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69B30-AAAA-48ED-A91C-98C9157F44D7}" type="slidenum">
              <a:rPr lang="is-IS" smtClean="0"/>
              <a:t>15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15857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PNAS, </a:t>
            </a:r>
            <a:r>
              <a:rPr lang="en-US" dirty="0"/>
              <a:t>Policies, projections, and the social cost of carbon: Results from the DICE-2023 model, Barrage, Nordhaus 2024. </a:t>
            </a:r>
            <a:r>
              <a:rPr lang="en-US" dirty="0" err="1"/>
              <a:t>Parísarsamkomulagið</a:t>
            </a:r>
            <a:r>
              <a:rPr lang="en-US" dirty="0"/>
              <a:t> </a:t>
            </a:r>
            <a:r>
              <a:rPr lang="en-US" dirty="0" err="1"/>
              <a:t>dregur</a:t>
            </a:r>
            <a:r>
              <a:rPr lang="en-US" dirty="0"/>
              <a:t> </a:t>
            </a:r>
            <a:r>
              <a:rPr lang="en-US" dirty="0" err="1"/>
              <a:t>úr</a:t>
            </a:r>
            <a:r>
              <a:rPr lang="en-US" dirty="0"/>
              <a:t> </a:t>
            </a:r>
            <a:r>
              <a:rPr lang="en-US" dirty="0" err="1"/>
              <a:t>losun</a:t>
            </a:r>
            <a:r>
              <a:rPr lang="en-US" dirty="0"/>
              <a:t> um 1/3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leiðinni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2 </a:t>
            </a:r>
            <a:r>
              <a:rPr lang="en-US" dirty="0" err="1"/>
              <a:t>gráðu</a:t>
            </a:r>
            <a:r>
              <a:rPr lang="en-US" dirty="0"/>
              <a:t> </a:t>
            </a:r>
            <a:r>
              <a:rPr lang="en-US" dirty="0" err="1"/>
              <a:t>markinu</a:t>
            </a:r>
            <a:r>
              <a:rPr lang="en-US" dirty="0"/>
              <a:t>. 1,5 </a:t>
            </a:r>
            <a:r>
              <a:rPr lang="en-US" dirty="0" err="1"/>
              <a:t>gráðu-markið</a:t>
            </a:r>
            <a:r>
              <a:rPr lang="en-US" dirty="0"/>
              <a:t> </a:t>
            </a:r>
            <a:r>
              <a:rPr lang="en-US" dirty="0" err="1"/>
              <a:t>næst</a:t>
            </a:r>
            <a:r>
              <a:rPr lang="en-US" dirty="0"/>
              <a:t> ekki!!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69B30-AAAA-48ED-A91C-98C9157F44D7}" type="slidenum">
              <a:rPr lang="is-IS" smtClean="0"/>
              <a:t>16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08341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Kostnaður af hlýnun að hluta til vegna vendipunkta: Golfstraumur hættir, </a:t>
            </a:r>
            <a:r>
              <a:rPr lang="is-IS" dirty="0" err="1"/>
              <a:t>etc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69B30-AAAA-48ED-A91C-98C9157F44D7}" type="slidenum">
              <a:rPr lang="is-IS" smtClean="0"/>
              <a:t>17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57046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Opinber stuðningur á þátt í því að varanlegir orkugjafar eru orðnir ódýrari en olía og gas.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69B30-AAAA-48ED-A91C-98C9157F44D7}" type="slidenum">
              <a:rPr lang="is-IS" smtClean="0"/>
              <a:t>18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71997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sz="1200" dirty="0" err="1"/>
              <a:t>Nordhaus</a:t>
            </a:r>
            <a:r>
              <a:rPr lang="is-IS" sz="1200" dirty="0"/>
              <a:t>, A </a:t>
            </a:r>
            <a:r>
              <a:rPr lang="is-IS" sz="1200" dirty="0" err="1"/>
              <a:t>Review</a:t>
            </a:r>
            <a:r>
              <a:rPr lang="is-IS" sz="1200" dirty="0"/>
              <a:t> of </a:t>
            </a:r>
            <a:r>
              <a:rPr lang="is-IS" sz="1200" dirty="0" err="1"/>
              <a:t>the</a:t>
            </a:r>
            <a:r>
              <a:rPr lang="is-IS" sz="1200" dirty="0"/>
              <a:t> </a:t>
            </a:r>
            <a:r>
              <a:rPr lang="is-IS" sz="1200" dirty="0" err="1"/>
              <a:t>Stern</a:t>
            </a:r>
            <a:r>
              <a:rPr lang="is-IS" sz="1200" dirty="0"/>
              <a:t> </a:t>
            </a:r>
            <a:r>
              <a:rPr lang="is-IS" sz="1200" dirty="0" err="1"/>
              <a:t>Review</a:t>
            </a:r>
            <a:r>
              <a:rPr lang="is-IS" sz="1200" dirty="0"/>
              <a:t> on </a:t>
            </a:r>
            <a:r>
              <a:rPr lang="is-IS" sz="1200" dirty="0" err="1"/>
              <a:t>the</a:t>
            </a:r>
            <a:r>
              <a:rPr lang="is-IS" sz="1200" dirty="0"/>
              <a:t> </a:t>
            </a:r>
            <a:r>
              <a:rPr lang="is-IS" sz="1200" dirty="0" err="1"/>
              <a:t>Economics</a:t>
            </a:r>
            <a:r>
              <a:rPr lang="is-IS" sz="1200" dirty="0"/>
              <a:t> of </a:t>
            </a:r>
            <a:r>
              <a:rPr lang="is-IS" sz="1200" dirty="0" err="1"/>
              <a:t>Climate</a:t>
            </a:r>
            <a:r>
              <a:rPr lang="is-IS" sz="1200" dirty="0"/>
              <a:t> </a:t>
            </a:r>
            <a:r>
              <a:rPr lang="is-IS" sz="1200" dirty="0" err="1"/>
              <a:t>Change</a:t>
            </a:r>
            <a:r>
              <a:rPr lang="is-IS" sz="1200" dirty="0"/>
              <a:t>, JEL, 2007.  </a:t>
            </a:r>
            <a:r>
              <a:rPr lang="is-IS" sz="1200" dirty="0" err="1"/>
              <a:t>Nordhaus</a:t>
            </a:r>
            <a:r>
              <a:rPr lang="is-IS" sz="1200" dirty="0"/>
              <a:t>: Lítil áherslu á mikilvægi kolefnisgjalds í umræðunni – að öðru leyti… </a:t>
            </a:r>
            <a:r>
              <a:rPr lang="is-IS" sz="1200" dirty="0" err="1"/>
              <a:t>Ath</a:t>
            </a:r>
            <a:r>
              <a:rPr lang="is-IS" sz="1200" dirty="0"/>
              <a:t>: </a:t>
            </a:r>
            <a:r>
              <a:rPr lang="is-IS" sz="1200" b="1" dirty="0"/>
              <a:t>Vendipunktar, hvörf, þáttaskil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sz="1200" b="1" dirty="0" err="1"/>
              <a:t>Ath</a:t>
            </a:r>
            <a:r>
              <a:rPr lang="is-IS" sz="1200" b="1" dirty="0"/>
              <a:t> stuðla að nýrri </a:t>
            </a:r>
            <a:r>
              <a:rPr lang="is-IS" sz="1200" b="1" dirty="0" err="1"/>
              <a:t>skaðlítilli</a:t>
            </a:r>
            <a:r>
              <a:rPr lang="is-IS" sz="1200" b="1" dirty="0"/>
              <a:t> tækni… Athuga líka grein </a:t>
            </a:r>
            <a:r>
              <a:rPr lang="is-IS" sz="1200" b="1" dirty="0" err="1"/>
              <a:t>Kenneths</a:t>
            </a:r>
            <a:r>
              <a:rPr lang="is-IS" sz="1200" b="1" dirty="0"/>
              <a:t> </a:t>
            </a:r>
            <a:r>
              <a:rPr lang="is-IS" sz="1200" b="1" dirty="0" err="1"/>
              <a:t>Arrows</a:t>
            </a:r>
            <a:r>
              <a:rPr lang="is-IS" sz="1200" b="1" dirty="0"/>
              <a:t> um vexti, væru of lágir en samt borgaði sig að snúast gegn loftslagsbreytingum  </a:t>
            </a:r>
            <a:r>
              <a:rPr lang="is-IS" sz="1200" b="1" dirty="0" err="1"/>
              <a:t>Nordhaus</a:t>
            </a:r>
            <a:r>
              <a:rPr lang="is-IS" sz="1200" b="1" dirty="0"/>
              <a:t>: Mesti skaðinn eftir árið 2800</a:t>
            </a:r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69B30-AAAA-48ED-A91C-98C9157F44D7}" type="slidenum">
              <a:rPr lang="is-IS" smtClean="0"/>
              <a:t>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69612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Athuga líka grein </a:t>
            </a:r>
            <a:r>
              <a:rPr lang="is-IS" dirty="0" err="1"/>
              <a:t>Arrows</a:t>
            </a:r>
            <a:r>
              <a:rPr lang="is-IS" dirty="0"/>
              <a:t>….Hærri raunávöxtunarkrafa, aðgerðir samt nauðsynlegar…</a:t>
            </a:r>
          </a:p>
          <a:p>
            <a:r>
              <a:rPr lang="is-IS" dirty="0" err="1"/>
              <a:t>Nordhaus</a:t>
            </a:r>
            <a:r>
              <a:rPr lang="is-IS" dirty="0"/>
              <a:t>, </a:t>
            </a:r>
            <a:r>
              <a:rPr lang="is-IS" dirty="0" err="1"/>
              <a:t>nóbelsverðlaun</a:t>
            </a:r>
            <a:r>
              <a:rPr lang="is-IS" dirty="0"/>
              <a:t> 2018 fyrir rannsóknir á áhrifum loftslagsmála. </a:t>
            </a:r>
            <a:r>
              <a:rPr lang="is-IS" dirty="0" err="1"/>
              <a:t>Nordhaus</a:t>
            </a:r>
            <a:r>
              <a:rPr lang="is-IS" dirty="0"/>
              <a:t>: </a:t>
            </a:r>
            <a:r>
              <a:rPr lang="is-IS" dirty="0" err="1"/>
              <a:t>Stern</a:t>
            </a:r>
            <a:r>
              <a:rPr lang="is-IS" dirty="0"/>
              <a:t> er „einhentur“ hagfræðingur.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69B30-AAAA-48ED-A91C-98C9157F44D7}" type="slidenum">
              <a:rPr lang="is-IS" smtClean="0"/>
              <a:t>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98880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3F6FF4-EEF3-2D97-32F7-0BE88F461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BDE1ED-A760-F72E-4A6F-07FB7E6A6D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F90125-3FB9-A1DC-B022-31AD9C5860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  <a:p>
            <a:r>
              <a:rPr lang="is-IS" dirty="0"/>
              <a:t>Hafa með mat </a:t>
            </a:r>
            <a:r>
              <a:rPr lang="is-IS" dirty="0" err="1"/>
              <a:t>Nordhaus</a:t>
            </a:r>
            <a:r>
              <a:rPr lang="is-IS" dirty="0"/>
              <a:t> af tjóni af hlýnun… </a:t>
            </a:r>
            <a:r>
              <a:rPr lang="is-IS" dirty="0" err="1"/>
              <a:t>pRescriptive</a:t>
            </a:r>
            <a:r>
              <a:rPr lang="is-IS" dirty="0"/>
              <a:t>, </a:t>
            </a:r>
            <a:r>
              <a:rPr lang="is-IS" dirty="0" err="1"/>
              <a:t>descriptive</a:t>
            </a:r>
            <a:r>
              <a:rPr lang="is-IS" dirty="0"/>
              <a:t> , </a:t>
            </a:r>
            <a:r>
              <a:rPr lang="is-IS" dirty="0" err="1"/>
              <a:t>Nordhaus</a:t>
            </a:r>
            <a:r>
              <a:rPr lang="is-IS" dirty="0"/>
              <a:t> : Ef 0% vextir: Ekki meira en 2,3 gráðu hlýnun- markið hækkar um 0,2 gráður miðað við 4% núvirðingu – en gæti hækkað meira ef mörg lönd eru ekki með….</a:t>
            </a:r>
          </a:p>
          <a:p>
            <a:r>
              <a:rPr lang="is-IS" dirty="0"/>
              <a:t>Athuga líka grein </a:t>
            </a:r>
            <a:r>
              <a:rPr lang="is-IS" dirty="0" err="1"/>
              <a:t>Arrows</a:t>
            </a:r>
            <a:r>
              <a:rPr lang="is-IS" dirty="0"/>
              <a:t>….Hærri raunávöxtunarkrafa, aðgerðir samt nauðsynlegar…</a:t>
            </a:r>
          </a:p>
          <a:p>
            <a:r>
              <a:rPr lang="is-IS" dirty="0" err="1"/>
              <a:t>Nordhaus</a:t>
            </a:r>
            <a:r>
              <a:rPr lang="is-IS" dirty="0"/>
              <a:t>, </a:t>
            </a:r>
            <a:r>
              <a:rPr lang="is-IS" dirty="0" err="1"/>
              <a:t>nóbelsverðlaun</a:t>
            </a:r>
            <a:r>
              <a:rPr lang="is-IS" dirty="0"/>
              <a:t> 2018 fyrir rannsóknir á áhrifum loftslagsmála. </a:t>
            </a:r>
            <a:r>
              <a:rPr lang="is-IS" dirty="0" err="1"/>
              <a:t>Nordhaus</a:t>
            </a:r>
            <a:r>
              <a:rPr lang="is-IS" dirty="0"/>
              <a:t>: </a:t>
            </a:r>
            <a:r>
              <a:rPr lang="is-IS" dirty="0" err="1"/>
              <a:t>Stern</a:t>
            </a:r>
            <a:r>
              <a:rPr lang="is-IS" dirty="0"/>
              <a:t> er „einhentur“ hagfræðingur.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85C7EC-7BFC-F761-3C54-8846E998CC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69B30-AAAA-48ED-A91C-98C9157F44D7}" type="slidenum">
              <a:rPr lang="is-IS" smtClean="0"/>
              <a:t>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83671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IPCC Loftslagsnefnd Sameinuðu þjóðanna, lesa kafla </a:t>
            </a:r>
            <a:r>
              <a:rPr lang="is-IS" dirty="0" err="1"/>
              <a:t>Nordhaus</a:t>
            </a:r>
            <a:r>
              <a:rPr lang="is-IS" dirty="0"/>
              <a:t> um þetta. Hannah </a:t>
            </a:r>
            <a:r>
              <a:rPr lang="is-IS" dirty="0" err="1"/>
              <a:t>Ritchie</a:t>
            </a:r>
            <a:r>
              <a:rPr lang="is-IS" dirty="0"/>
              <a:t>: Líklega 2-3 gráða hlýnun….Stefnir á 2,5-2,9 gráður…Ef allir standa við sitt:, 2,1 gráða- En án nokkurs: 4-5 gráður…</a:t>
            </a:r>
            <a:r>
              <a:rPr lang="is-IS" dirty="0" err="1"/>
              <a:t>Nordhaus</a:t>
            </a:r>
            <a:r>
              <a:rPr lang="is-IS" dirty="0"/>
              <a:t> segir 6 gráður eftir 200 ár..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69B30-AAAA-48ED-A91C-98C9157F44D7}" type="slidenum">
              <a:rPr lang="is-IS" smtClean="0"/>
              <a:t>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04889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69B30-AAAA-48ED-A91C-98C9157F44D7}" type="slidenum">
              <a:rPr lang="is-IS" smtClean="0"/>
              <a:t>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43503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9988D7-B095-ADC3-7343-7060A5995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FA8DF3-D1D5-FEE9-D687-4B4E94BCB0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73FE52-A4D9-E575-2F6D-2EA3BB49C5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000" dirty="0">
                <a:latin typeface="Jost Medium" panose="020B0604020202020204" charset="0"/>
                <a:ea typeface="Jost Medium" panose="020B0604020202020204" charset="0"/>
              </a:rPr>
              <a:t>Niðurstaða?  Fjöldi aðgerða ekki málið… </a:t>
            </a:r>
            <a:r>
              <a:rPr lang="is-IS" sz="2000" b="1" dirty="0">
                <a:latin typeface="Jost Medium" panose="020B0604020202020204" charset="0"/>
                <a:ea typeface="Jost Medium" panose="020B0604020202020204" charset="0"/>
              </a:rPr>
              <a:t>Andstaða við viðskipti hættuleg…</a:t>
            </a:r>
            <a:endParaRPr lang="is-IS" sz="2000" dirty="0">
              <a:latin typeface="Jost Medium" panose="020B0604020202020204" charset="0"/>
              <a:ea typeface="Jost Medium" panose="020B0604020202020204" charset="0"/>
            </a:endParaRPr>
          </a:p>
          <a:p>
            <a:endParaRPr lang="is-I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6506CC-0370-C1CC-5562-F32447D5C8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69B30-AAAA-48ED-A91C-98C9157F44D7}" type="slidenum">
              <a:rPr lang="is-IS" smtClean="0"/>
              <a:t>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89645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Stuðningur við bílakaup millifærslur – en ýta undir óhagkvæma hegðun – kaupa </a:t>
            </a:r>
            <a:r>
              <a:rPr lang="is-IS" dirty="0" err="1"/>
              <a:t>rafm</a:t>
            </a:r>
            <a:r>
              <a:rPr lang="is-IS" dirty="0"/>
              <a:t>…þegar þeir eru óhagkvæmari í reynd…kaupa of mikið af bílum…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69B30-AAAA-48ED-A91C-98C9157F44D7}" type="slidenum">
              <a:rPr lang="is-IS" smtClean="0"/>
              <a:t>9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00227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Reynslan lengst af aðallega af rafhlöðum fyrir tölvur! </a:t>
            </a:r>
            <a:r>
              <a:rPr lang="is-IS" b="1" dirty="0"/>
              <a:t>Dæmi um rafbíl með 1 milljónar rafhlöðu – hefði kostað 40 milljónir fyrir 30 árum – og rafhlaðan ekki komist fyrir!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69B30-AAAA-48ED-A91C-98C9157F44D7}" type="slidenum">
              <a:rPr lang="is-IS" smtClean="0"/>
              <a:t>10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2736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C6C10-AEEE-2242-8CA6-22E89276E0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079" y="2878815"/>
            <a:ext cx="6118007" cy="1731788"/>
          </a:xfrm>
          <a:solidFill>
            <a:schemeClr val="bg1"/>
          </a:solidFill>
        </p:spPr>
        <p:txBody>
          <a:bodyPr wrap="square" lIns="180000" tIns="180000" rIns="180000" bIns="72000" anchor="t" anchorCtr="0">
            <a:spAutoFit/>
          </a:bodyPr>
          <a:lstStyle>
            <a:lvl1pPr algn="l">
              <a:lnSpc>
                <a:spcPct val="100000"/>
              </a:lnSpc>
              <a:defRPr sz="4800" b="0" i="0">
                <a:solidFill>
                  <a:srgbClr val="10099F"/>
                </a:solidFill>
                <a:latin typeface="Jost Medium" pitchFamily="2" charset="77"/>
                <a:ea typeface="Jost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5F35A1D-E001-644A-9371-98B252712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079" y="4762404"/>
            <a:ext cx="9108917" cy="616680"/>
          </a:xfrm>
          <a:solidFill>
            <a:schemeClr val="bg1"/>
          </a:solidFill>
        </p:spPr>
        <p:txBody>
          <a:bodyPr lIns="180000" tIns="144000" bIns="72000">
            <a:spAutoFit/>
          </a:bodyPr>
          <a:lstStyle>
            <a:lvl1pPr marL="0" indent="0" algn="l">
              <a:buNone/>
              <a:defRPr sz="2800">
                <a:solidFill>
                  <a:srgbClr val="10099F"/>
                </a:solidFill>
              </a:defRPr>
            </a:lvl1pPr>
            <a:lvl2pPr marL="580781" indent="0" algn="ctr">
              <a:buNone/>
              <a:defRPr/>
            </a:lvl2pPr>
            <a:lvl3pPr marL="1161562" indent="0" algn="ctr">
              <a:buNone/>
              <a:defRPr/>
            </a:lvl3pPr>
            <a:lvl4pPr marL="1742343" indent="0" algn="ctr">
              <a:buNone/>
              <a:defRPr/>
            </a:lvl4pPr>
            <a:lvl5pPr marL="2323125" indent="0" algn="ctr">
              <a:buNone/>
              <a:defRPr/>
            </a:lvl5pPr>
            <a:lvl6pPr marL="2903906" indent="0" algn="ctr">
              <a:buNone/>
              <a:defRPr/>
            </a:lvl6pPr>
            <a:lvl7pPr marL="3484687" indent="0" algn="ctr">
              <a:buNone/>
              <a:defRPr/>
            </a:lvl7pPr>
            <a:lvl8pPr marL="4065468" indent="0" algn="ctr">
              <a:buNone/>
              <a:defRPr/>
            </a:lvl8pPr>
            <a:lvl9pPr marL="464624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93039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54D4DB1-75E3-5B4A-9E5C-7E351A3DB8DB}"/>
              </a:ext>
            </a:extLst>
          </p:cNvPr>
          <p:cNvSpPr/>
          <p:nvPr userDrawn="1"/>
        </p:nvSpPr>
        <p:spPr>
          <a:xfrm>
            <a:off x="0" y="4162927"/>
            <a:ext cx="12192000" cy="2700000"/>
          </a:xfrm>
          <a:prstGeom prst="rect">
            <a:avLst/>
          </a:prstGeom>
          <a:solidFill>
            <a:srgbClr val="FC8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BFA17A-0476-4545-A0BD-809A62A8D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010" y="3702276"/>
            <a:ext cx="7277434" cy="860199"/>
          </a:xfrm>
          <a:solidFill>
            <a:schemeClr val="bg1"/>
          </a:solidFill>
        </p:spPr>
        <p:txBody>
          <a:bodyPr lIns="180000" tIns="180000" rIns="180000" bIns="108000" anchor="b">
            <a:sp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26512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eginmál litaður grunn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311C4D-79DB-B744-A3B1-4D217C91E63F}"/>
              </a:ext>
            </a:extLst>
          </p:cNvPr>
          <p:cNvSpPr/>
          <p:nvPr userDrawn="1"/>
        </p:nvSpPr>
        <p:spPr>
          <a:xfrm>
            <a:off x="0" y="4162928"/>
            <a:ext cx="12191999" cy="2700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809E27-95E7-CC4F-876E-972A9B2731BD}"/>
              </a:ext>
            </a:extLst>
          </p:cNvPr>
          <p:cNvSpPr/>
          <p:nvPr userDrawn="1"/>
        </p:nvSpPr>
        <p:spPr>
          <a:xfrm>
            <a:off x="2382253" y="1224336"/>
            <a:ext cx="8386011" cy="5044118"/>
          </a:xfrm>
          <a:prstGeom prst="rect">
            <a:avLst/>
          </a:prstGeom>
          <a:solidFill>
            <a:srgbClr val="00F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C00D16-4F59-1D48-9C0C-48E4122C7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9873" y="1631532"/>
            <a:ext cx="7716253" cy="740193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4B3EC-9C38-6A47-B7F1-3E11D1992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873" y="2506662"/>
            <a:ext cx="6091989" cy="3533191"/>
          </a:xfrm>
        </p:spPr>
        <p:txBody>
          <a:bodyPr>
            <a:normAutofit/>
          </a:bodyPr>
          <a:lstStyle>
            <a:lvl1pPr>
              <a:defRPr sz="1800" b="0" i="0">
                <a:latin typeface="Jost Medium" pitchFamily="2" charset="77"/>
                <a:ea typeface="Jost Medium" pitchFamily="2" charset="77"/>
              </a:defRPr>
            </a:lvl1pPr>
            <a:lvl2pPr>
              <a:defRPr sz="1800" b="0" i="0">
                <a:latin typeface="Jost Medium" pitchFamily="2" charset="77"/>
                <a:ea typeface="Jost Medium" pitchFamily="2" charset="77"/>
              </a:defRPr>
            </a:lvl2pPr>
            <a:lvl3pPr>
              <a:defRPr sz="1800" b="0" i="0">
                <a:latin typeface="Jost Medium" pitchFamily="2" charset="77"/>
                <a:ea typeface="Jost Medium" pitchFamily="2" charset="77"/>
              </a:defRPr>
            </a:lvl3pPr>
            <a:lvl4pPr>
              <a:defRPr sz="1800" b="0" i="0">
                <a:latin typeface="Jost Medium" pitchFamily="2" charset="77"/>
                <a:ea typeface="Jost Medium" pitchFamily="2" charset="77"/>
              </a:defRPr>
            </a:lvl4pPr>
            <a:lvl5pPr>
              <a:defRPr sz="1800" b="0" i="0">
                <a:latin typeface="Jost Medium" pitchFamily="2" charset="77"/>
                <a:ea typeface="Jost Medium" pitchFamily="2" charset="77"/>
              </a:defRPr>
            </a:lvl5pPr>
            <a:lvl6pPr>
              <a:defRPr b="0" i="0">
                <a:latin typeface="Jost Medium" pitchFamily="2" charset="77"/>
                <a:ea typeface="Jost Medium" pitchFamily="2" charset="77"/>
              </a:defRPr>
            </a:lvl6pPr>
            <a:lvl7pPr>
              <a:defRPr b="0" i="0">
                <a:latin typeface="Jost Medium" pitchFamily="2" charset="77"/>
                <a:ea typeface="Jost Medium" pitchFamily="2" charset="77"/>
              </a:defRPr>
            </a:lvl7pPr>
            <a:lvl8pPr>
              <a:defRPr b="0" i="0">
                <a:latin typeface="Jost Medium" pitchFamily="2" charset="77"/>
                <a:ea typeface="Jost Medium" pitchFamily="2" charset="77"/>
              </a:defRPr>
            </a:lvl8pPr>
            <a:lvl9pPr>
              <a:defRPr b="0" i="0">
                <a:latin typeface="Jost Medium" pitchFamily="2" charset="77"/>
                <a:ea typeface="Jost Medium" pitchFamily="2" charset="77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6"/>
            <a:endParaRPr lang="en-US" dirty="0"/>
          </a:p>
          <a:p>
            <a:pPr lvl="7"/>
            <a:endParaRPr lang="en-US" dirty="0"/>
          </a:p>
          <a:p>
            <a:pPr lvl="8"/>
            <a:endParaRPr lang="en-US" dirty="0"/>
          </a:p>
          <a:p>
            <a:pPr lvl="8"/>
            <a:endParaRPr lang="en-US" dirty="0"/>
          </a:p>
          <a:p>
            <a:pPr lvl="8"/>
            <a:endParaRPr lang="en-US" dirty="0"/>
          </a:p>
          <a:p>
            <a:pPr lvl="8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247943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eginmál litaður grunnu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311C4D-79DB-B744-A3B1-4D217C91E63F}"/>
              </a:ext>
            </a:extLst>
          </p:cNvPr>
          <p:cNvSpPr/>
          <p:nvPr userDrawn="1"/>
        </p:nvSpPr>
        <p:spPr>
          <a:xfrm>
            <a:off x="8386010" y="4162928"/>
            <a:ext cx="3805989" cy="2700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809E27-95E7-CC4F-876E-972A9B2731BD}"/>
              </a:ext>
            </a:extLst>
          </p:cNvPr>
          <p:cNvSpPr/>
          <p:nvPr userDrawn="1"/>
        </p:nvSpPr>
        <p:spPr>
          <a:xfrm>
            <a:off x="0" y="1231439"/>
            <a:ext cx="8386011" cy="5633665"/>
          </a:xfrm>
          <a:prstGeom prst="rect">
            <a:avLst/>
          </a:prstGeom>
          <a:solidFill>
            <a:srgbClr val="FC8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C00D16-4F59-1D48-9C0C-48E4122C7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621" y="1631532"/>
            <a:ext cx="7275096" cy="740193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4B3EC-9C38-6A47-B7F1-3E11D1992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620" y="2506662"/>
            <a:ext cx="7275096" cy="3882106"/>
          </a:xfrm>
        </p:spPr>
        <p:txBody>
          <a:bodyPr>
            <a:normAutofit/>
          </a:bodyPr>
          <a:lstStyle>
            <a:lvl1pPr>
              <a:defRPr sz="1800" b="0" i="0">
                <a:latin typeface="Jost Medium" pitchFamily="2" charset="77"/>
                <a:ea typeface="Jost Medium" pitchFamily="2" charset="77"/>
              </a:defRPr>
            </a:lvl1pPr>
            <a:lvl2pPr>
              <a:defRPr sz="1800" b="0" i="0">
                <a:latin typeface="Jost Medium" pitchFamily="2" charset="77"/>
                <a:ea typeface="Jost Medium" pitchFamily="2" charset="77"/>
              </a:defRPr>
            </a:lvl2pPr>
            <a:lvl3pPr>
              <a:defRPr sz="1800" b="0" i="0">
                <a:latin typeface="Jost Medium" pitchFamily="2" charset="77"/>
                <a:ea typeface="Jost Medium" pitchFamily="2" charset="77"/>
              </a:defRPr>
            </a:lvl3pPr>
            <a:lvl4pPr>
              <a:defRPr sz="1800" b="0" i="0">
                <a:latin typeface="Jost Medium" pitchFamily="2" charset="77"/>
                <a:ea typeface="Jost Medium" pitchFamily="2" charset="77"/>
              </a:defRPr>
            </a:lvl4pPr>
            <a:lvl5pPr>
              <a:defRPr sz="1800" b="0" i="0">
                <a:latin typeface="Jost Medium" pitchFamily="2" charset="77"/>
                <a:ea typeface="Jost Medium" pitchFamily="2" charset="77"/>
              </a:defRPr>
            </a:lvl5pPr>
            <a:lvl6pPr>
              <a:defRPr b="0" i="0">
                <a:latin typeface="Jost Medium" pitchFamily="2" charset="77"/>
                <a:ea typeface="Jost Medium" pitchFamily="2" charset="77"/>
              </a:defRPr>
            </a:lvl6pPr>
            <a:lvl7pPr>
              <a:defRPr b="0" i="0">
                <a:latin typeface="Jost Medium" pitchFamily="2" charset="77"/>
                <a:ea typeface="Jost Medium" pitchFamily="2" charset="77"/>
              </a:defRPr>
            </a:lvl7pPr>
            <a:lvl8pPr>
              <a:defRPr b="0" i="0">
                <a:latin typeface="Jost Medium" pitchFamily="2" charset="77"/>
                <a:ea typeface="Jost Medium" pitchFamily="2" charset="77"/>
              </a:defRPr>
            </a:lvl8pPr>
            <a:lvl9pPr>
              <a:defRPr b="0" i="0">
                <a:latin typeface="Jost Medium" pitchFamily="2" charset="77"/>
                <a:ea typeface="Jost Medium" pitchFamily="2" charset="77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6"/>
            <a:endParaRPr lang="en-US" dirty="0"/>
          </a:p>
          <a:p>
            <a:pPr lvl="7"/>
            <a:endParaRPr lang="en-US" dirty="0"/>
          </a:p>
          <a:p>
            <a:pPr lvl="8"/>
            <a:endParaRPr lang="en-US" dirty="0"/>
          </a:p>
          <a:p>
            <a:pPr lvl="8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636407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eginmá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00D16-4F59-1D48-9C0C-48E4122C7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620" y="469232"/>
            <a:ext cx="9725915" cy="740193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4B3EC-9C38-6A47-B7F1-3E11D1992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619" y="1401097"/>
            <a:ext cx="9725915" cy="4987671"/>
          </a:xfrm>
        </p:spPr>
        <p:txBody>
          <a:bodyPr>
            <a:normAutofit/>
          </a:bodyPr>
          <a:lstStyle>
            <a:lvl1pPr>
              <a:defRPr sz="1800" b="0" i="0">
                <a:latin typeface="Jost Medium" pitchFamily="2" charset="77"/>
                <a:ea typeface="Jost Medium" pitchFamily="2" charset="77"/>
              </a:defRPr>
            </a:lvl1pPr>
            <a:lvl2pPr>
              <a:defRPr sz="1800" b="0" i="0">
                <a:latin typeface="Jost Medium" pitchFamily="2" charset="77"/>
                <a:ea typeface="Jost Medium" pitchFamily="2" charset="77"/>
              </a:defRPr>
            </a:lvl2pPr>
            <a:lvl3pPr>
              <a:defRPr sz="1800" b="0" i="0">
                <a:latin typeface="Jost Medium" pitchFamily="2" charset="77"/>
                <a:ea typeface="Jost Medium" pitchFamily="2" charset="77"/>
              </a:defRPr>
            </a:lvl3pPr>
            <a:lvl4pPr>
              <a:defRPr sz="1800" b="0" i="0">
                <a:latin typeface="Jost Medium" pitchFamily="2" charset="77"/>
                <a:ea typeface="Jost Medium" pitchFamily="2" charset="77"/>
              </a:defRPr>
            </a:lvl4pPr>
            <a:lvl5pPr>
              <a:defRPr sz="1800" b="0" i="0">
                <a:latin typeface="Jost Medium" pitchFamily="2" charset="77"/>
                <a:ea typeface="Jost Medium" pitchFamily="2" charset="77"/>
              </a:defRPr>
            </a:lvl5pPr>
            <a:lvl6pPr>
              <a:defRPr b="0" i="0">
                <a:latin typeface="Jost Medium" pitchFamily="2" charset="77"/>
                <a:ea typeface="Jost Medium" pitchFamily="2" charset="77"/>
              </a:defRPr>
            </a:lvl6pPr>
            <a:lvl7pPr>
              <a:defRPr b="0" i="0">
                <a:latin typeface="Jost Medium" pitchFamily="2" charset="77"/>
                <a:ea typeface="Jost Medium" pitchFamily="2" charset="77"/>
              </a:defRPr>
            </a:lvl7pPr>
            <a:lvl8pPr>
              <a:defRPr b="0" i="0">
                <a:latin typeface="Jost Medium" pitchFamily="2" charset="77"/>
                <a:ea typeface="Jost Medium" pitchFamily="2" charset="77"/>
              </a:defRPr>
            </a:lvl8pPr>
            <a:lvl9pPr>
              <a:defRPr b="0" i="0">
                <a:latin typeface="Jost Medium" pitchFamily="2" charset="77"/>
                <a:ea typeface="Jost Medium" pitchFamily="2" charset="77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6"/>
            <a:endParaRPr lang="en-US" dirty="0"/>
          </a:p>
          <a:p>
            <a:pPr lvl="7"/>
            <a:endParaRPr lang="en-US" dirty="0"/>
          </a:p>
          <a:p>
            <a:pPr lvl="8"/>
            <a:endParaRPr lang="en-US" dirty="0"/>
          </a:p>
          <a:p>
            <a:pPr lvl="8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10283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BCA5F-82F9-294D-AF74-1A9380F0F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EB396E-341D-8C4F-80D7-EC92085B3FBC}"/>
              </a:ext>
            </a:extLst>
          </p:cNvPr>
          <p:cNvSpPr/>
          <p:nvPr userDrawn="1"/>
        </p:nvSpPr>
        <p:spPr>
          <a:xfrm>
            <a:off x="0" y="4162928"/>
            <a:ext cx="12191999" cy="2700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1881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uð glæ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092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eggja dá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8F1C3-BFAB-584A-8C9A-6FB289A3D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72ACC-5EAB-644E-B0E7-0BA88604D8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0056CC-4022-704B-8D8B-4D2695D14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30251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veggja dálka með milli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2DB5E-5649-EE47-8240-F7302A71B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63156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83012-DB16-BE40-8521-3A3AE75D2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Jost SemiBold" pitchFamily="2" charset="77"/>
                <a:ea typeface="Jost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B93A9B-CF3B-E147-8534-F6C22017A7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8F7338-7E56-564F-AF1C-8EC44FAF43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Jost SemiBold" pitchFamily="2" charset="77"/>
                <a:ea typeface="Jost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880FA8-AE5E-C448-8361-E34D5E5BFD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53539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2D5FE3-6146-344A-916B-E87655E3F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9593179" cy="10096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734DD-C0D6-B348-9B29-68FF2B489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59317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6"/>
            <a:endParaRPr lang="en-US" dirty="0"/>
          </a:p>
          <a:p>
            <a:pPr lvl="7"/>
            <a:endParaRPr lang="en-US" dirty="0"/>
          </a:p>
          <a:p>
            <a:pPr lvl="8"/>
            <a:endParaRPr lang="en-US" dirty="0"/>
          </a:p>
          <a:p>
            <a:pPr lvl="8"/>
            <a:endParaRPr lang="is-I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A7B4A6-F949-2A4F-A876-952D41CE7AD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752000" y="365125"/>
            <a:ext cx="1440000" cy="83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0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2" r:id="rId2"/>
    <p:sldLayoutId id="2147483650" r:id="rId3"/>
    <p:sldLayoutId id="2147483661" r:id="rId4"/>
    <p:sldLayoutId id="2147483665" r:id="rId5"/>
    <p:sldLayoutId id="2147483654" r:id="rId6"/>
    <p:sldLayoutId id="2147483655" r:id="rId7"/>
    <p:sldLayoutId id="2147483652" r:id="rId8"/>
    <p:sldLayoutId id="214748365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rgbClr val="10099F"/>
          </a:solidFill>
          <a:latin typeface="Jost Medium" pitchFamily="2" charset="77"/>
          <a:ea typeface="Jost Medium" pitchFamily="2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Jost Medium" pitchFamily="2" charset="77"/>
          <a:ea typeface="Jost Medium" pitchFamily="2" charset="7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Jost Medium" pitchFamily="2" charset="77"/>
          <a:ea typeface="Jost Medium" pitchFamily="2" charset="7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Jost Medium" pitchFamily="2" charset="77"/>
          <a:ea typeface="Jost Medium" pitchFamily="2" charset="7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Jost Medium" pitchFamily="2" charset="77"/>
          <a:ea typeface="Jost Medium" pitchFamily="2" charset="7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Jost Medium" pitchFamily="2" charset="77"/>
          <a:ea typeface="Jost Medium" pitchFamily="2" charset="7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Jost Medium" pitchFamily="2" charset="77"/>
          <a:ea typeface="Jost Medium" pitchFamily="2" charset="77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Jost Medium" pitchFamily="2" charset="77"/>
          <a:ea typeface="Jost Medium" pitchFamily="2" charset="77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Jost Medium" pitchFamily="2" charset="77"/>
          <a:ea typeface="Jost Medium" pitchFamily="2" charset="77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Jost Medium" pitchFamily="2" charset="77"/>
          <a:ea typeface="Jost Medium" pitchFamily="2" charset="77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jp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683D759-479C-AF3A-4BE6-6458E3C33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2000" y="5070744"/>
            <a:ext cx="1202436" cy="1541526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4ABA288-0A32-F94E-935E-662C6254F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079" y="2477336"/>
            <a:ext cx="5837321" cy="1731788"/>
          </a:xfrm>
        </p:spPr>
        <p:txBody>
          <a:bodyPr/>
          <a:lstStyle/>
          <a:p>
            <a:r>
              <a:rPr lang="is-IS" dirty="0"/>
              <a:t>Er gagn að loftslagsaðgerðum?</a:t>
            </a:r>
            <a:endParaRPr lang="en-I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5B4508C-3AAC-3440-82CD-98DB79C861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s-IS" dirty="0"/>
              <a:t>Málstofa Hagfræðistofnunar 28. mars 2025 </a:t>
            </a:r>
            <a:endParaRPr lang="en-I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FE5143-D13F-2E47-9EE2-425F6565C5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2000" y="365125"/>
            <a:ext cx="1440000" cy="8367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A2AE97-11AF-424B-9443-C4AF58C70A97}"/>
              </a:ext>
            </a:extLst>
          </p:cNvPr>
          <p:cNvSpPr txBox="1"/>
          <p:nvPr/>
        </p:nvSpPr>
        <p:spPr>
          <a:xfrm>
            <a:off x="792079" y="5841507"/>
            <a:ext cx="4531521" cy="39061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b">
            <a:noAutofit/>
          </a:bodyPr>
          <a:lstStyle/>
          <a:p>
            <a:pPr algn="r"/>
            <a:r>
              <a:rPr lang="is-IS" b="0" i="0" cap="all" baseline="0" dirty="0">
                <a:solidFill>
                  <a:srgbClr val="10099F"/>
                </a:solidFill>
                <a:latin typeface="Jost Medium" pitchFamily="2" charset="77"/>
                <a:ea typeface="Jost Medium" pitchFamily="2" charset="77"/>
              </a:rPr>
              <a:t>Sigurður Jóhannesson</a:t>
            </a:r>
            <a:endParaRPr lang="en-IS" b="0" i="0" cap="all" baseline="0" dirty="0">
              <a:solidFill>
                <a:srgbClr val="10099F"/>
              </a:solidFill>
              <a:latin typeface="Jost Medium" pitchFamily="2" charset="77"/>
              <a:ea typeface="Jost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70031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AF327-50B5-8EE9-32F3-07F2D8BD2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9593179" cy="695700"/>
          </a:xfrm>
        </p:spPr>
        <p:txBody>
          <a:bodyPr/>
          <a:lstStyle/>
          <a:p>
            <a:r>
              <a:rPr lang="is-IS" dirty="0"/>
              <a:t>..en verð hrynur á rafhlöðum…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51F58D-23C9-E45C-8C2C-FF9F2B881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3912" y="1825625"/>
            <a:ext cx="5181600" cy="4351338"/>
          </a:xfrm>
        </p:spPr>
        <p:txBody>
          <a:bodyPr>
            <a:normAutofit fontScale="92500" lnSpcReduction="10000"/>
          </a:bodyPr>
          <a:lstStyle/>
          <a:p>
            <a:r>
              <a:rPr lang="is-IS" dirty="0"/>
              <a:t>Verð á liþíumjónarafhlöðum lækkaði um 97% frá 1991 til 2018…</a:t>
            </a:r>
          </a:p>
          <a:p>
            <a:pPr lvl="1"/>
            <a:r>
              <a:rPr lang="is-IS" dirty="0"/>
              <a:t>..eða að jafnaði um 13% á ári, miðað við almennt verðlag </a:t>
            </a:r>
            <a:r>
              <a:rPr lang="is-IS" sz="1600" dirty="0"/>
              <a:t>(</a:t>
            </a:r>
            <a:r>
              <a:rPr lang="is-IS" sz="1600" dirty="0" err="1"/>
              <a:t>Ziegler</a:t>
            </a:r>
            <a:r>
              <a:rPr lang="is-IS" sz="1600" dirty="0"/>
              <a:t>, </a:t>
            </a:r>
            <a:r>
              <a:rPr lang="is-IS" sz="1600" dirty="0" err="1"/>
              <a:t>Trancik</a:t>
            </a:r>
            <a:r>
              <a:rPr lang="is-IS" sz="1600" dirty="0"/>
              <a:t>, 2021).  </a:t>
            </a:r>
          </a:p>
          <a:p>
            <a:r>
              <a:rPr lang="is-IS" dirty="0"/>
              <a:t>Kostnaður minnkar með reynslu af því að búa rafhlöðurnar til:</a:t>
            </a:r>
          </a:p>
          <a:p>
            <a:pPr lvl="1"/>
            <a:r>
              <a:rPr lang="is-IS" dirty="0"/>
              <a:t>Verð á rafhlöðum lækkar um 20% þegar uppsöfnuð framleiðsla tvöfaldast (</a:t>
            </a:r>
            <a:r>
              <a:rPr lang="is-IS" sz="1600" dirty="0"/>
              <a:t>Hannah </a:t>
            </a:r>
            <a:r>
              <a:rPr lang="is-IS" sz="1600" dirty="0" err="1"/>
              <a:t>Ritchie</a:t>
            </a:r>
            <a:r>
              <a:rPr lang="is-IS" sz="1600" dirty="0"/>
              <a:t>, 2021)</a:t>
            </a:r>
            <a:r>
              <a:rPr lang="is-IS" dirty="0"/>
              <a:t>.   </a:t>
            </a:r>
          </a:p>
          <a:p>
            <a:pPr lvl="1"/>
            <a:r>
              <a:rPr lang="is-IS" dirty="0"/>
              <a:t>Líklegt að verðið lækki áfram eftir því sem rafbílum fjölgar…</a:t>
            </a:r>
          </a:p>
          <a:p>
            <a:pPr lvl="1"/>
            <a:r>
              <a:rPr lang="is-IS" dirty="0"/>
              <a:t>…en rafhlöður eru stór hluti af verði þeirra. </a:t>
            </a:r>
          </a:p>
          <a:p>
            <a:pPr lvl="2"/>
            <a:r>
              <a:rPr lang="is-IS" dirty="0"/>
              <a:t>Jafnframt hefur </a:t>
            </a:r>
            <a:r>
              <a:rPr lang="is-IS" dirty="0" err="1"/>
              <a:t>orkuþéttni</a:t>
            </a:r>
            <a:r>
              <a:rPr lang="is-IS" dirty="0"/>
              <a:t>              þeirra margfaldast.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0D9CE8-0BDE-C874-45FD-E989E68A6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5624"/>
            <a:ext cx="5100263" cy="43481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61042D-55BD-931E-5B70-98965836BB33}"/>
              </a:ext>
            </a:extLst>
          </p:cNvPr>
          <p:cNvSpPr txBox="1"/>
          <p:nvPr/>
        </p:nvSpPr>
        <p:spPr>
          <a:xfrm>
            <a:off x="1613043" y="1825625"/>
            <a:ext cx="3461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/>
              <a:t>Verð á liþíumjónarafhlöðum á </a:t>
            </a:r>
            <a:r>
              <a:rPr lang="is-IS" dirty="0" err="1"/>
              <a:t>kwst</a:t>
            </a:r>
            <a:endParaRPr lang="is-I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9D6BF61-F569-B223-DAE7-B41676618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2000" y="5070744"/>
            <a:ext cx="1202436" cy="154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04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7B216-0A3A-122C-3DB7-FEA7CFD56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9593179" cy="709281"/>
          </a:xfrm>
        </p:spPr>
        <p:txBody>
          <a:bodyPr/>
          <a:lstStyle/>
          <a:p>
            <a:r>
              <a:rPr lang="is-IS" dirty="0"/>
              <a:t>…og því verða rafmagnsbílar hagkvæmari </a:t>
            </a:r>
            <a:r>
              <a:rPr lang="is-IS"/>
              <a:t>með tímanum.</a:t>
            </a:r>
            <a:endParaRPr lang="is-I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7F94803-7837-AA76-5DF1-7E134A5D06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399" y="1705059"/>
            <a:ext cx="6747029" cy="390939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B0D3E9-5485-84FE-EE7A-ECB43408F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61429" y="1825625"/>
            <a:ext cx="3189149" cy="4351338"/>
          </a:xfrm>
        </p:spPr>
        <p:txBody>
          <a:bodyPr>
            <a:normAutofit fontScale="85000" lnSpcReduction="10000"/>
          </a:bodyPr>
          <a:lstStyle/>
          <a:p>
            <a:r>
              <a:rPr lang="is-IS" dirty="0"/>
              <a:t>Gerðum ráð fyrir að rafmagnsbílar yrðu ódýrari en aðrir kostir – þegar allt væri talið – árið 2026 (þjóðhagslegt verð),</a:t>
            </a:r>
          </a:p>
          <a:p>
            <a:pPr lvl="1"/>
            <a:r>
              <a:rPr lang="is-IS" dirty="0"/>
              <a:t>2025 kann að vera nær lagi. </a:t>
            </a:r>
          </a:p>
          <a:p>
            <a:r>
              <a:rPr lang="is-IS" dirty="0"/>
              <a:t>Rekstur rafmagnsbíla óvíða hagkvæmari en á Íslandi, því að rafmagn er ódýrt hér…</a:t>
            </a:r>
          </a:p>
          <a:p>
            <a:pPr lvl="1"/>
            <a:r>
              <a:rPr lang="is-IS" dirty="0"/>
              <a:t>…en spár gera ráð fyrir að á næstu árum verði rafmagnsbílar  hagkvæmir kostir í öðrum Evrópulöndum og Bandaríkjunum, þó að opinber stuðningur sé undanskilinn.</a:t>
            </a:r>
          </a:p>
          <a:p>
            <a:pPr lvl="1"/>
            <a:endParaRPr lang="is-IS" dirty="0"/>
          </a:p>
          <a:p>
            <a:endParaRPr lang="is-IS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AD3E0AF-B021-B902-556D-B10E1E1FC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2000" y="5070744"/>
            <a:ext cx="1202436" cy="15415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B31D5A-00BC-3D89-2142-3F7000BCDF39}"/>
              </a:ext>
            </a:extLst>
          </p:cNvPr>
          <p:cNvSpPr txBox="1"/>
          <p:nvPr/>
        </p:nvSpPr>
        <p:spPr>
          <a:xfrm>
            <a:off x="1245833" y="5743575"/>
            <a:ext cx="63170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Bláa línan lýsir hag kaupenda við þá styrki sem voru greiddir 2022.</a:t>
            </a:r>
          </a:p>
          <a:p>
            <a:r>
              <a:rPr lang="is-IS" sz="1200" dirty="0"/>
              <a:t>Úr skýrslu Hagfræðistofnunar 2022.</a:t>
            </a:r>
          </a:p>
        </p:txBody>
      </p:sp>
    </p:spTree>
    <p:extLst>
      <p:ext uri="{BB962C8B-B14F-4D97-AF65-F5344CB8AC3E}">
        <p14:creationId xmlns:p14="http://schemas.microsoft.com/office/powerpoint/2010/main" val="2216382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DB0455FE-0DA3-5139-808D-D9B1D83A1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91" y="1401097"/>
            <a:ext cx="5802761" cy="51570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C762E6-EFB6-FF88-EE8E-24D023AA1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Losun kolefnisígilda á mann hefur þegar náð hámarki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5155FB1-289A-3506-1141-728A8C0BD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7532" y="1401097"/>
            <a:ext cx="4458683" cy="4987671"/>
          </a:xfrm>
        </p:spPr>
        <p:txBody>
          <a:bodyPr>
            <a:normAutofit lnSpcReduction="10000"/>
          </a:bodyPr>
          <a:lstStyle/>
          <a:p>
            <a:r>
              <a:rPr lang="is-IS" dirty="0"/>
              <a:t>Hvað gerðist?</a:t>
            </a:r>
          </a:p>
          <a:p>
            <a:pPr lvl="1"/>
            <a:r>
              <a:rPr lang="is-IS" dirty="0"/>
              <a:t>Kol miklu minna notuð en áður – þar losnar mikið CO</a:t>
            </a:r>
            <a:r>
              <a:rPr lang="is-IS" baseline="-25000" dirty="0"/>
              <a:t>2</a:t>
            </a:r>
            <a:r>
              <a:rPr lang="is-IS" dirty="0"/>
              <a:t>. </a:t>
            </a:r>
          </a:p>
          <a:p>
            <a:pPr lvl="1"/>
            <a:r>
              <a:rPr lang="is-IS" dirty="0"/>
              <a:t>Olía hækkaði í verði:</a:t>
            </a:r>
          </a:p>
          <a:p>
            <a:pPr lvl="2"/>
            <a:r>
              <a:rPr lang="is-IS" dirty="0"/>
              <a:t>Bílar nota minna bensín.</a:t>
            </a:r>
          </a:p>
          <a:p>
            <a:pPr lvl="2"/>
            <a:r>
              <a:rPr lang="is-IS" dirty="0"/>
              <a:t>Hús betur einangruð. </a:t>
            </a:r>
          </a:p>
          <a:p>
            <a:pPr lvl="2"/>
            <a:r>
              <a:rPr lang="is-IS" dirty="0"/>
              <a:t>Heimilistæki nota minna rafmagn en áður.</a:t>
            </a:r>
          </a:p>
          <a:p>
            <a:pPr lvl="3"/>
            <a:r>
              <a:rPr lang="is-IS" dirty="0"/>
              <a:t>Led-perur. </a:t>
            </a:r>
          </a:p>
          <a:p>
            <a:pPr lvl="1"/>
            <a:r>
              <a:rPr lang="is-IS" dirty="0"/>
              <a:t>Á seinni árum hefur varanleg orka orðið hagkvæmari:</a:t>
            </a:r>
          </a:p>
          <a:p>
            <a:pPr lvl="2"/>
            <a:r>
              <a:rPr lang="is-IS" dirty="0"/>
              <a:t>Sólarorka, vindur. </a:t>
            </a:r>
          </a:p>
          <a:p>
            <a:pPr lvl="1"/>
            <a:r>
              <a:rPr lang="is-IS" dirty="0"/>
              <a:t>Þá skiptir máli að framleiðsla hefur flust til Asíu – en ekki öllu máli.</a:t>
            </a:r>
          </a:p>
          <a:p>
            <a:r>
              <a:rPr lang="is-IS" dirty="0"/>
              <a:t>Losun á mann í heiminum náði hámarki 2012 – þrátt fyrir mikinn hagvöxt á mann.</a:t>
            </a:r>
          </a:p>
          <a:p>
            <a:r>
              <a:rPr lang="is-IS" dirty="0"/>
              <a:t>En fólki fjölgar og heildarlosun vex enn. </a:t>
            </a:r>
          </a:p>
          <a:p>
            <a:pPr lvl="1"/>
            <a:endParaRPr lang="is-I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F68D68-4B19-3687-87D1-7EC296DB8BE7}"/>
              </a:ext>
            </a:extLst>
          </p:cNvPr>
          <p:cNvSpPr txBox="1"/>
          <p:nvPr/>
        </p:nvSpPr>
        <p:spPr>
          <a:xfrm>
            <a:off x="3218789" y="2310194"/>
            <a:ext cx="1637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chemeClr val="accent4">
                    <a:lumMod val="50000"/>
                  </a:schemeClr>
                </a:solidFill>
              </a:rPr>
              <a:t>Bandaríkin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11E8D5-213B-5FFB-2146-4B9B6F4FFC84}"/>
              </a:ext>
            </a:extLst>
          </p:cNvPr>
          <p:cNvSpPr txBox="1"/>
          <p:nvPr/>
        </p:nvSpPr>
        <p:spPr>
          <a:xfrm>
            <a:off x="4366181" y="3166162"/>
            <a:ext cx="2455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chemeClr val="accent1">
                    <a:lumMod val="75000"/>
                  </a:schemeClr>
                </a:solidFill>
              </a:rPr>
              <a:t>Evrópusambandið (28)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939905-5BBA-BCA3-B31E-06F7874C35E4}"/>
              </a:ext>
            </a:extLst>
          </p:cNvPr>
          <p:cNvSpPr txBox="1"/>
          <p:nvPr/>
        </p:nvSpPr>
        <p:spPr>
          <a:xfrm>
            <a:off x="5073704" y="4056672"/>
            <a:ext cx="1247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chemeClr val="accent2">
                    <a:lumMod val="75000"/>
                  </a:schemeClr>
                </a:solidFill>
              </a:rPr>
              <a:t>Heimurinn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2F1107-B975-54BC-5566-2AA75853FD7F}"/>
              </a:ext>
            </a:extLst>
          </p:cNvPr>
          <p:cNvSpPr txBox="1"/>
          <p:nvPr/>
        </p:nvSpPr>
        <p:spPr>
          <a:xfrm>
            <a:off x="1242933" y="1242996"/>
            <a:ext cx="5376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Kolefnisígildi á mann frá heimilum og iðnaði, tonn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9FB2C4-BAA0-41DB-6C40-0A77C90B39B1}"/>
              </a:ext>
            </a:extLst>
          </p:cNvPr>
          <p:cNvSpPr txBox="1"/>
          <p:nvPr/>
        </p:nvSpPr>
        <p:spPr>
          <a:xfrm>
            <a:off x="6154216" y="3488073"/>
            <a:ext cx="618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rgbClr val="7030A0"/>
                </a:solidFill>
              </a:rPr>
              <a:t>Kína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91653E-5595-9976-846A-BDBF92101E39}"/>
              </a:ext>
            </a:extLst>
          </p:cNvPr>
          <p:cNvSpPr txBox="1"/>
          <p:nvPr/>
        </p:nvSpPr>
        <p:spPr>
          <a:xfrm>
            <a:off x="800021" y="6420905"/>
            <a:ext cx="3566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400" dirty="0"/>
              <a:t>Heimild: Our World in Data. </a:t>
            </a:r>
          </a:p>
        </p:txBody>
      </p:sp>
    </p:spTree>
    <p:extLst>
      <p:ext uri="{BB962C8B-B14F-4D97-AF65-F5344CB8AC3E}">
        <p14:creationId xmlns:p14="http://schemas.microsoft.com/office/powerpoint/2010/main" val="1744958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CC191-D7E2-91B6-5F3B-A437EF243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8726"/>
            <a:ext cx="9593179" cy="626922"/>
          </a:xfrm>
        </p:spPr>
        <p:txBody>
          <a:bodyPr/>
          <a:lstStyle/>
          <a:p>
            <a:r>
              <a:rPr lang="is-IS" dirty="0"/>
              <a:t>Varanleg orka lækkar í verði.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03B71A-19AB-66A6-36EB-08E054A7F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74566" y="1304785"/>
            <a:ext cx="4037636" cy="4351338"/>
          </a:xfrm>
        </p:spPr>
        <p:txBody>
          <a:bodyPr>
            <a:normAutofit fontScale="92500" lnSpcReduction="20000"/>
          </a:bodyPr>
          <a:lstStyle/>
          <a:p>
            <a:r>
              <a:rPr lang="is-IS" dirty="0"/>
              <a:t>Áratugum saman hefur rafmagn frá varanlegum orkugjöfum lækkað í verði miðað við almennt verðlag,…</a:t>
            </a:r>
          </a:p>
          <a:p>
            <a:pPr lvl="1"/>
            <a:r>
              <a:rPr lang="is-IS" dirty="0"/>
              <a:t>…samanber það sem áður kom fram um lækkandi kostnað með uppsafnaðri reynslu.  </a:t>
            </a:r>
          </a:p>
          <a:p>
            <a:r>
              <a:rPr lang="is-IS" dirty="0"/>
              <a:t>Flestir geta orðið keppt við jarðefnaeldsneyti í verði…</a:t>
            </a:r>
          </a:p>
          <a:p>
            <a:pPr lvl="1"/>
            <a:r>
              <a:rPr lang="is-IS" dirty="0"/>
              <a:t>…en margir eru óstöðugir.</a:t>
            </a:r>
          </a:p>
          <a:p>
            <a:pPr lvl="2"/>
            <a:r>
              <a:rPr lang="is-IS" i="1" dirty="0"/>
              <a:t>Rafstrengir</a:t>
            </a:r>
            <a:r>
              <a:rPr lang="is-IS" dirty="0"/>
              <a:t> milli landa og landsvæða bæta að nokkru þar úr. Virkjunarlón gera það líka og síðar e.t.v. vetnisframleiðsla og rafhlöður.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4E8FC7-2710-6448-DBC9-8BCB4EE13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61672"/>
            <a:ext cx="7191470" cy="52757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1791AB-D790-0387-0248-FD16CEC7AD4D}"/>
              </a:ext>
            </a:extLst>
          </p:cNvPr>
          <p:cNvSpPr txBox="1"/>
          <p:nvPr/>
        </p:nvSpPr>
        <p:spPr>
          <a:xfrm>
            <a:off x="6452171" y="3328827"/>
            <a:ext cx="1407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rgbClr val="7030A0"/>
                </a:solidFill>
              </a:rPr>
              <a:t>sólarvarmi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EADC15-A755-24F7-3166-F8FDE6A4798B}"/>
              </a:ext>
            </a:extLst>
          </p:cNvPr>
          <p:cNvSpPr txBox="1"/>
          <p:nvPr/>
        </p:nvSpPr>
        <p:spPr>
          <a:xfrm>
            <a:off x="6512105" y="3799724"/>
            <a:ext cx="1407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chemeClr val="accent4">
                    <a:lumMod val="50000"/>
                  </a:schemeClr>
                </a:solidFill>
              </a:rPr>
              <a:t>vindur á sjó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F09B22-FA93-0022-D1DE-689717C62710}"/>
              </a:ext>
            </a:extLst>
          </p:cNvPr>
          <p:cNvSpPr txBox="1"/>
          <p:nvPr/>
        </p:nvSpPr>
        <p:spPr>
          <a:xfrm>
            <a:off x="6500121" y="3972673"/>
            <a:ext cx="1407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chemeClr val="accent5">
                    <a:lumMod val="75000"/>
                  </a:schemeClr>
                </a:solidFill>
              </a:rPr>
              <a:t>lífræn olía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882CBD-6B10-EC18-D25D-1AF4A3033B7A}"/>
              </a:ext>
            </a:extLst>
          </p:cNvPr>
          <p:cNvSpPr txBox="1"/>
          <p:nvPr/>
        </p:nvSpPr>
        <p:spPr>
          <a:xfrm>
            <a:off x="6498411" y="4145621"/>
            <a:ext cx="1407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chemeClr val="accent2">
                    <a:lumMod val="75000"/>
                  </a:schemeClr>
                </a:solidFill>
              </a:rPr>
              <a:t>jarðhiti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7102A2-BAC9-8E5E-9676-C913C695FC3E}"/>
              </a:ext>
            </a:extLst>
          </p:cNvPr>
          <p:cNvSpPr txBox="1"/>
          <p:nvPr/>
        </p:nvSpPr>
        <p:spPr>
          <a:xfrm>
            <a:off x="6486424" y="4308295"/>
            <a:ext cx="1407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chemeClr val="accent4">
                    <a:lumMod val="50000"/>
                  </a:schemeClr>
                </a:solidFill>
              </a:rPr>
              <a:t>vatnsföll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24E63F-48C6-6ECD-3011-3EE80D6EF07E}"/>
              </a:ext>
            </a:extLst>
          </p:cNvPr>
          <p:cNvSpPr txBox="1"/>
          <p:nvPr/>
        </p:nvSpPr>
        <p:spPr>
          <a:xfrm>
            <a:off x="6474440" y="4614805"/>
            <a:ext cx="1407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chemeClr val="accent6">
                    <a:lumMod val="75000"/>
                  </a:schemeClr>
                </a:solidFill>
              </a:rPr>
              <a:t>sólarsellur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0F0A08-592E-9D9B-C9CB-29347626AE83}"/>
              </a:ext>
            </a:extLst>
          </p:cNvPr>
          <p:cNvSpPr txBox="1"/>
          <p:nvPr/>
        </p:nvSpPr>
        <p:spPr>
          <a:xfrm>
            <a:off x="6452170" y="5021762"/>
            <a:ext cx="1467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chemeClr val="accent1">
                    <a:lumMod val="50000"/>
                  </a:schemeClr>
                </a:solidFill>
              </a:rPr>
              <a:t>vindur á landi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1FC975-67D9-60DE-0284-741FDCF1A9FA}"/>
              </a:ext>
            </a:extLst>
          </p:cNvPr>
          <p:cNvSpPr txBox="1"/>
          <p:nvPr/>
        </p:nvSpPr>
        <p:spPr>
          <a:xfrm>
            <a:off x="1680683" y="2780552"/>
            <a:ext cx="4929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b="1" dirty="0">
                <a:solidFill>
                  <a:schemeClr val="accent3"/>
                </a:solidFill>
              </a:rPr>
              <a:t>- - -</a:t>
            </a:r>
            <a:r>
              <a:rPr lang="is-IS" dirty="0">
                <a:solidFill>
                  <a:schemeClr val="accent3"/>
                </a:solidFill>
              </a:rPr>
              <a:t>olía, gas – efri mörk </a:t>
            </a:r>
            <a:r>
              <a:rPr lang="is-IS" b="1" dirty="0">
                <a:solidFill>
                  <a:schemeClr val="accent3"/>
                </a:solidFill>
              </a:rPr>
              <a:t>- - - - - - - - - - - - - - - - - - - - -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A09913-0B2C-10BD-090C-D6B65D2508DE}"/>
              </a:ext>
            </a:extLst>
          </p:cNvPr>
          <p:cNvSpPr txBox="1"/>
          <p:nvPr/>
        </p:nvSpPr>
        <p:spPr>
          <a:xfrm>
            <a:off x="1555676" y="4463807"/>
            <a:ext cx="4896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b="1" dirty="0">
                <a:solidFill>
                  <a:schemeClr val="accent3"/>
                </a:solidFill>
              </a:rPr>
              <a:t>- - - </a:t>
            </a:r>
            <a:r>
              <a:rPr lang="is-IS" dirty="0">
                <a:solidFill>
                  <a:schemeClr val="accent3"/>
                </a:solidFill>
              </a:rPr>
              <a:t>olía, gas – neðri mörk </a:t>
            </a:r>
            <a:r>
              <a:rPr lang="is-IS" b="1" dirty="0">
                <a:solidFill>
                  <a:schemeClr val="accent3"/>
                </a:solidFill>
              </a:rPr>
              <a:t>- - -- - - - - - - - - - - - - - - -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723822-AE6C-CD10-AA73-A5504DB95B59}"/>
              </a:ext>
            </a:extLst>
          </p:cNvPr>
          <p:cNvSpPr txBox="1"/>
          <p:nvPr/>
        </p:nvSpPr>
        <p:spPr>
          <a:xfrm>
            <a:off x="1083274" y="1288953"/>
            <a:ext cx="4464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i="1" dirty="0"/>
              <a:t>Líftímakostnaður rafmagns $/</a:t>
            </a:r>
            <a:r>
              <a:rPr lang="is-IS" i="1" dirty="0" err="1"/>
              <a:t>kWst</a:t>
            </a:r>
            <a:r>
              <a:rPr lang="is-IS" i="1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D930E1-6AA7-5D95-C58E-0F0E02C0F70E}"/>
              </a:ext>
            </a:extLst>
          </p:cNvPr>
          <p:cNvSpPr txBox="1"/>
          <p:nvPr/>
        </p:nvSpPr>
        <p:spPr>
          <a:xfrm>
            <a:off x="1642045" y="1868987"/>
            <a:ext cx="1467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chemeClr val="accent1">
                    <a:lumMod val="50000"/>
                  </a:schemeClr>
                </a:solidFill>
              </a:rPr>
              <a:t>vindur á landi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D54AA7-8B9E-44DB-31A4-6477ECDFE9FA}"/>
              </a:ext>
            </a:extLst>
          </p:cNvPr>
          <p:cNvSpPr txBox="1"/>
          <p:nvPr/>
        </p:nvSpPr>
        <p:spPr>
          <a:xfrm>
            <a:off x="4664690" y="1471555"/>
            <a:ext cx="1407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chemeClr val="accent6">
                    <a:lumMod val="75000"/>
                  </a:schemeClr>
                </a:solidFill>
              </a:rPr>
              <a:t>sólarsellur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BD85B2-99A7-DCAA-5CB8-FB3C0706FD1B}"/>
              </a:ext>
            </a:extLst>
          </p:cNvPr>
          <p:cNvSpPr txBox="1"/>
          <p:nvPr/>
        </p:nvSpPr>
        <p:spPr>
          <a:xfrm>
            <a:off x="3387905" y="2380499"/>
            <a:ext cx="1407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chemeClr val="accent4">
                    <a:lumMod val="50000"/>
                  </a:schemeClr>
                </a:solidFill>
              </a:rPr>
              <a:t>vindur á sjó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1195AC-DA52-09D7-71B8-470684BAF0B0}"/>
              </a:ext>
            </a:extLst>
          </p:cNvPr>
          <p:cNvSpPr txBox="1"/>
          <p:nvPr/>
        </p:nvSpPr>
        <p:spPr>
          <a:xfrm>
            <a:off x="3828949" y="4689295"/>
            <a:ext cx="1407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chemeClr val="accent4">
                    <a:lumMod val="50000"/>
                  </a:schemeClr>
                </a:solidFill>
              </a:rPr>
              <a:t>vatnsföll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891F72-09B9-7B87-2B76-076F15DB4975}"/>
              </a:ext>
            </a:extLst>
          </p:cNvPr>
          <p:cNvSpPr txBox="1"/>
          <p:nvPr/>
        </p:nvSpPr>
        <p:spPr>
          <a:xfrm>
            <a:off x="3726636" y="3983696"/>
            <a:ext cx="1407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chemeClr val="accent2">
                    <a:lumMod val="75000"/>
                  </a:schemeClr>
                </a:solidFill>
              </a:rPr>
              <a:t>jarðhiti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89103D-FAAE-7D84-FF81-186EF8D2A644}"/>
              </a:ext>
            </a:extLst>
          </p:cNvPr>
          <p:cNvSpPr txBox="1"/>
          <p:nvPr/>
        </p:nvSpPr>
        <p:spPr>
          <a:xfrm>
            <a:off x="3658975" y="5615870"/>
            <a:ext cx="3566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400" dirty="0"/>
              <a:t>Heimild: Our World in Data. </a:t>
            </a:r>
          </a:p>
        </p:txBody>
      </p:sp>
    </p:spTree>
    <p:extLst>
      <p:ext uri="{BB962C8B-B14F-4D97-AF65-F5344CB8AC3E}">
        <p14:creationId xmlns:p14="http://schemas.microsoft.com/office/powerpoint/2010/main" val="1877953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80281-D098-90D4-FF77-5DE4F7DC3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9997440" cy="522843"/>
          </a:xfrm>
        </p:spPr>
        <p:txBody>
          <a:bodyPr>
            <a:normAutofit fontScale="90000"/>
          </a:bodyPr>
          <a:lstStyle/>
          <a:p>
            <a:r>
              <a:rPr lang="is-IS" dirty="0"/>
              <a:t>Eftir fáa áratugi verður mestallt rafmagn úr varanlegum orkugjöfum.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A40E00-C011-B05D-55AE-F83F157EA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74979" y="1573212"/>
            <a:ext cx="5121022" cy="4351338"/>
          </a:xfrm>
        </p:spPr>
        <p:txBody>
          <a:bodyPr/>
          <a:lstStyle/>
          <a:p>
            <a:r>
              <a:rPr lang="is-IS" dirty="0" err="1"/>
              <a:t>Statnett</a:t>
            </a:r>
            <a:r>
              <a:rPr lang="is-IS" dirty="0"/>
              <a:t> í Noregi spáir því að rafmagnsverð lækki um 30% að raungildi eða meira í 13 ríkjum Mið- og Vestur-Evrópu frá 2024 til 2050. </a:t>
            </a:r>
          </a:p>
          <a:p>
            <a:r>
              <a:rPr lang="is-IS" dirty="0"/>
              <a:t>Jafnframt fari hlutur varanlegra orkugjafa í rafmagnsframleiðslu úr 43% í 87%.</a:t>
            </a:r>
          </a:p>
          <a:p>
            <a:pPr lvl="1"/>
            <a:r>
              <a:rPr lang="is-IS" dirty="0" err="1"/>
              <a:t>Statnett</a:t>
            </a:r>
            <a:r>
              <a:rPr lang="is-IS" dirty="0"/>
              <a:t>, 2024</a:t>
            </a:r>
          </a:p>
          <a:p>
            <a:r>
              <a:rPr lang="is-IS" dirty="0"/>
              <a:t>Orkustofnun Bandaríkjanna, EIA, spáir því að hlutur varanlegra orkugjafa og kjarnorku í rafmagnsframleiðslu í heiminum verði ,,allt að“ 2/3 árið 2050.</a:t>
            </a:r>
          </a:p>
          <a:p>
            <a:pPr lvl="1"/>
            <a:r>
              <a:rPr lang="is-IS" dirty="0"/>
              <a:t>EIA, 2023 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4C6DCC78-5FC3-8821-130F-6A61240F6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2000" y="5070744"/>
            <a:ext cx="1202436" cy="1541526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4DF481F-7E07-0F1F-1BBC-D2955D752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341114"/>
              </p:ext>
            </p:extLst>
          </p:nvPr>
        </p:nvGraphicFramePr>
        <p:xfrm>
          <a:off x="6464047" y="1313651"/>
          <a:ext cx="3845115" cy="4707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1625">
                  <a:extLst>
                    <a:ext uri="{9D8B030D-6E8A-4147-A177-3AD203B41FA5}">
                      <a16:colId xmlns:a16="http://schemas.microsoft.com/office/drawing/2014/main" val="1150357676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val="1906451363"/>
                    </a:ext>
                  </a:extLst>
                </a:gridCol>
                <a:gridCol w="698818">
                  <a:extLst>
                    <a:ext uri="{9D8B030D-6E8A-4147-A177-3AD203B41FA5}">
                      <a16:colId xmlns:a16="http://schemas.microsoft.com/office/drawing/2014/main" val="805733519"/>
                    </a:ext>
                  </a:extLst>
                </a:gridCol>
              </a:tblGrid>
              <a:tr h="347402">
                <a:tc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dirty="0"/>
                        <a:t>2050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501261"/>
                  </a:ext>
                </a:extLst>
              </a:tr>
              <a:tr h="347402">
                <a:tc>
                  <a:txBody>
                    <a:bodyPr/>
                    <a:lstStyle/>
                    <a:p>
                      <a:r>
                        <a:rPr lang="is-IS" dirty="0"/>
                        <a:t>Vatnsorka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dirty="0"/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653615"/>
                  </a:ext>
                </a:extLst>
              </a:tr>
              <a:tr h="347402">
                <a:tc>
                  <a:txBody>
                    <a:bodyPr/>
                    <a:lstStyle/>
                    <a:p>
                      <a:r>
                        <a:rPr lang="is-IS" dirty="0"/>
                        <a:t>Vindur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dirty="0"/>
                        <a:t>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dirty="0"/>
                        <a:t>45%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581969"/>
                  </a:ext>
                </a:extLst>
              </a:tr>
              <a:tr h="347402">
                <a:tc>
                  <a:txBody>
                    <a:bodyPr/>
                    <a:lstStyle/>
                    <a:p>
                      <a:r>
                        <a:rPr lang="is-IS" dirty="0"/>
                        <a:t>Sólarorka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dirty="0"/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dirty="0"/>
                        <a:t>31%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247996"/>
                  </a:ext>
                </a:extLst>
              </a:tr>
              <a:tr h="347402">
                <a:tc>
                  <a:txBody>
                    <a:bodyPr/>
                    <a:lstStyle/>
                    <a:p>
                      <a:r>
                        <a:rPr lang="is-IS" dirty="0"/>
                        <a:t>Annað varanlegt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dirty="0"/>
                        <a:t>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523594"/>
                  </a:ext>
                </a:extLst>
              </a:tr>
              <a:tr h="347402">
                <a:tc>
                  <a:txBody>
                    <a:bodyPr/>
                    <a:lstStyle/>
                    <a:p>
                      <a:r>
                        <a:rPr lang="is-IS" i="1" dirty="0"/>
                        <a:t>Samtals varanlegir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i="1" dirty="0"/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i="1" dirty="0"/>
                        <a:t>87%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59448"/>
                  </a:ext>
                </a:extLst>
              </a:tr>
              <a:tr h="347402">
                <a:tc>
                  <a:txBody>
                    <a:bodyPr/>
                    <a:lstStyle/>
                    <a:p>
                      <a:r>
                        <a:rPr lang="is-IS" dirty="0"/>
                        <a:t>Kjarnorka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dirty="0"/>
                        <a:t>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729924"/>
                  </a:ext>
                </a:extLst>
              </a:tr>
              <a:tr h="347402">
                <a:tc>
                  <a:txBody>
                    <a:bodyPr/>
                    <a:lstStyle/>
                    <a:p>
                      <a:r>
                        <a:rPr lang="is-IS" dirty="0"/>
                        <a:t>Kol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dirty="0"/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842887"/>
                  </a:ext>
                </a:extLst>
              </a:tr>
              <a:tr h="347402">
                <a:tc>
                  <a:txBody>
                    <a:bodyPr/>
                    <a:lstStyle/>
                    <a:p>
                      <a:r>
                        <a:rPr lang="is-IS" dirty="0"/>
                        <a:t>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dirty="0"/>
                        <a:t>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103461"/>
                  </a:ext>
                </a:extLst>
              </a:tr>
              <a:tr h="347402">
                <a:tc>
                  <a:txBody>
                    <a:bodyPr/>
                    <a:lstStyle/>
                    <a:p>
                      <a:r>
                        <a:rPr lang="is-IS" dirty="0"/>
                        <a:t>Annað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dirty="0"/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839120"/>
                  </a:ext>
                </a:extLst>
              </a:tr>
              <a:tr h="5249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i="1" dirty="0"/>
                        <a:t>Samtals ekki varanlegir</a:t>
                      </a:r>
                      <a:endParaRPr lang="is-I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dirty="0"/>
                        <a:t>57%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dirty="0"/>
                        <a:t>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713050"/>
                  </a:ext>
                </a:extLst>
              </a:tr>
              <a:tr h="5249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i="1" dirty="0"/>
                        <a:t>Samtals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i="1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i="1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53619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1D1F01D-8828-F82A-0C45-1F3C86F65840}"/>
              </a:ext>
            </a:extLst>
          </p:cNvPr>
          <p:cNvSpPr txBox="1"/>
          <p:nvPr/>
        </p:nvSpPr>
        <p:spPr>
          <a:xfrm>
            <a:off x="6473952" y="6131012"/>
            <a:ext cx="4278048" cy="384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err="1"/>
              <a:t>Statnett</a:t>
            </a:r>
            <a:r>
              <a:rPr lang="is-IS" dirty="0"/>
              <a:t> – </a:t>
            </a:r>
            <a:r>
              <a:rPr lang="is-IS" dirty="0" err="1"/>
              <a:t>langsiktig</a:t>
            </a:r>
            <a:r>
              <a:rPr lang="is-IS" dirty="0"/>
              <a:t> </a:t>
            </a:r>
            <a:r>
              <a:rPr lang="is-IS" dirty="0" err="1"/>
              <a:t>markedsanalyse</a:t>
            </a:r>
            <a:r>
              <a:rPr lang="is-IS" dirty="0"/>
              <a:t>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FACBF4-5D65-E412-F7CF-2E6F784506C0}"/>
              </a:ext>
            </a:extLst>
          </p:cNvPr>
          <p:cNvSpPr txBox="1"/>
          <p:nvPr/>
        </p:nvSpPr>
        <p:spPr>
          <a:xfrm>
            <a:off x="10510463" y="1573212"/>
            <a:ext cx="14439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Hlutur orkugjafa í </a:t>
            </a:r>
            <a:r>
              <a:rPr lang="is-IS" dirty="0" err="1"/>
              <a:t>rafmagns-framleiðslu</a:t>
            </a:r>
            <a:r>
              <a:rPr lang="is-IS" dirty="0"/>
              <a:t> 2024 og 2050 í 13 ríkjum Mið- og Vestur-Evrópu.</a:t>
            </a:r>
          </a:p>
        </p:txBody>
      </p:sp>
    </p:spTree>
    <p:extLst>
      <p:ext uri="{BB962C8B-B14F-4D97-AF65-F5344CB8AC3E}">
        <p14:creationId xmlns:p14="http://schemas.microsoft.com/office/powerpoint/2010/main" val="3916895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8E096-27A5-47E2-8953-EAEDD383F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620" y="469232"/>
            <a:ext cx="10134380" cy="740193"/>
          </a:xfrm>
        </p:spPr>
        <p:txBody>
          <a:bodyPr>
            <a:normAutofit/>
          </a:bodyPr>
          <a:lstStyle/>
          <a:p>
            <a:r>
              <a:rPr lang="is-IS" dirty="0"/>
              <a:t>Orkuskipti í rafmagnsframleiðslu – hvað sem hver segir…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F7A26-A341-3A3A-8D94-6A25F5060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sz="2400" dirty="0"/>
              <a:t>Flest bendir til þess að skipt verði um orkugjafa í framleiðslu rafmagns – ekki aðeins vegna stuðnings stjórnvalda – heldur af því að endurnýjanlegir orkugjafar verða hagkvæmari en þeir gömlu…</a:t>
            </a:r>
          </a:p>
          <a:p>
            <a:pPr lvl="1"/>
            <a:r>
              <a:rPr lang="is-IS" sz="2400" dirty="0"/>
              <a:t>Jafnframt verða rafmagnsbílar hagkvæmari en bílar sem ganga fyrir bensíni eða olíu. </a:t>
            </a:r>
          </a:p>
          <a:p>
            <a:r>
              <a:rPr lang="is-IS" sz="2400" dirty="0"/>
              <a:t>Andstaða Trumps eða annarra breytir þessu ekki…</a:t>
            </a:r>
          </a:p>
          <a:p>
            <a:pPr lvl="1"/>
            <a:r>
              <a:rPr lang="is-IS" sz="2400" dirty="0"/>
              <a:t>Opinber stuðningur flýtir fyrir orkuskiptum…</a:t>
            </a:r>
          </a:p>
          <a:p>
            <a:pPr lvl="2"/>
            <a:r>
              <a:rPr lang="is-IS" sz="2400" dirty="0"/>
              <a:t>Tæknin lagar sig að nýjum þörfum…</a:t>
            </a:r>
          </a:p>
          <a:p>
            <a:r>
              <a:rPr lang="is-IS" sz="2400" dirty="0"/>
              <a:t>Sérstaða Íslands úr sögunni…</a:t>
            </a:r>
          </a:p>
          <a:p>
            <a:pPr lvl="1"/>
            <a:r>
              <a:rPr lang="is-IS" sz="2400" dirty="0"/>
              <a:t>…og þar með sérstakt hlutverk þess í orkumálum…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0530CEE-414C-A267-1924-B8970B176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2000" y="5070744"/>
            <a:ext cx="1202436" cy="154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07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6EA85-8C66-7EEB-4606-CE9EBBA6B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F185B-C413-EDA3-7C3D-10A6E706C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620" y="517359"/>
            <a:ext cx="6742837" cy="740193"/>
          </a:xfrm>
        </p:spPr>
        <p:txBody>
          <a:bodyPr>
            <a:normAutofit fontScale="90000"/>
          </a:bodyPr>
          <a:lstStyle/>
          <a:p>
            <a:r>
              <a:rPr lang="is-IS" dirty="0"/>
              <a:t>3,5 gráðu hlýnun frá 1765 árið 2100, að óbreyttu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45D6F-499F-D899-7132-CC7CD777C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619" y="1584693"/>
            <a:ext cx="6396792" cy="4755948"/>
          </a:xfrm>
        </p:spPr>
        <p:txBody>
          <a:bodyPr>
            <a:normAutofit lnSpcReduction="10000"/>
          </a:bodyPr>
          <a:lstStyle/>
          <a:p>
            <a:r>
              <a:rPr lang="is-IS" dirty="0" err="1"/>
              <a:t>Barrage</a:t>
            </a:r>
            <a:r>
              <a:rPr lang="is-IS" dirty="0"/>
              <a:t> og </a:t>
            </a:r>
            <a:r>
              <a:rPr lang="is-IS" dirty="0" err="1"/>
              <a:t>Nordhaus</a:t>
            </a:r>
            <a:r>
              <a:rPr lang="is-IS" dirty="0"/>
              <a:t> kynna niðurstöður úr DICE-líkani 2024:</a:t>
            </a:r>
          </a:p>
          <a:p>
            <a:pPr lvl="1"/>
            <a:r>
              <a:rPr lang="is-IS" dirty="0"/>
              <a:t>Iðnvæðing og hagvöxtur í þróunarlöndum vinna á móti áhrifum orkuskipta í rafmagnsframleiðslu…</a:t>
            </a:r>
          </a:p>
          <a:p>
            <a:pPr lvl="2"/>
            <a:r>
              <a:rPr lang="is-IS" dirty="0"/>
              <a:t>Grunndæmi, óbreyttar horfur, verð á tonni CO</a:t>
            </a:r>
            <a:r>
              <a:rPr lang="is-IS" baseline="-25000" dirty="0"/>
              <a:t>2 </a:t>
            </a:r>
            <a:r>
              <a:rPr lang="is-IS" dirty="0"/>
              <a:t>að meðaltali 6$/tonn að meðaltali í heiminum, hækkar um 2,5% á ári.</a:t>
            </a:r>
          </a:p>
          <a:p>
            <a:pPr lvl="3"/>
            <a:r>
              <a:rPr lang="is-IS" dirty="0"/>
              <a:t>Losun eykst áfram um innan við 1% á ári.</a:t>
            </a:r>
          </a:p>
          <a:p>
            <a:pPr lvl="3"/>
            <a:r>
              <a:rPr lang="is-IS" dirty="0"/>
              <a:t>Hlýnun frá 1765 3,5° C árið 2100.</a:t>
            </a:r>
          </a:p>
          <a:p>
            <a:pPr lvl="2"/>
            <a:r>
              <a:rPr lang="is-IS" dirty="0"/>
              <a:t>Parísarsamkomulag frá 2015, framlengt &gt;2030.</a:t>
            </a:r>
          </a:p>
          <a:p>
            <a:pPr lvl="3"/>
            <a:r>
              <a:rPr lang="is-IS" dirty="0"/>
              <a:t>Losun breytist lítið.</a:t>
            </a:r>
          </a:p>
          <a:p>
            <a:pPr lvl="3"/>
            <a:r>
              <a:rPr lang="is-IS" dirty="0"/>
              <a:t>Hlýnun frá 1765 3,0° C árið 2100.</a:t>
            </a:r>
          </a:p>
          <a:p>
            <a:pPr lvl="2"/>
            <a:r>
              <a:rPr lang="is-IS" dirty="0"/>
              <a:t>Hagkvæmasta leið – byggð á kostnaðar- og nytjagreiningu.  </a:t>
            </a:r>
          </a:p>
          <a:p>
            <a:pPr lvl="3"/>
            <a:r>
              <a:rPr lang="is-IS" dirty="0"/>
              <a:t>Losun dregst saman um allt að 25%.</a:t>
            </a:r>
          </a:p>
          <a:p>
            <a:pPr lvl="3"/>
            <a:r>
              <a:rPr lang="is-IS" dirty="0"/>
              <a:t>Hlýnun frá 1765 2,6° C árið 2100.</a:t>
            </a:r>
          </a:p>
          <a:p>
            <a:pPr lvl="2"/>
            <a:r>
              <a:rPr lang="is-IS" dirty="0"/>
              <a:t>Áhrif 1-4% raunvaxta.</a:t>
            </a:r>
          </a:p>
          <a:p>
            <a:endParaRPr lang="is-IS" dirty="0"/>
          </a:p>
        </p:txBody>
      </p:sp>
      <p:pic>
        <p:nvPicPr>
          <p:cNvPr id="12" name="Picture 11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1817EA6D-BD82-66CF-50E5-93D145A59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778" y="3466644"/>
            <a:ext cx="4719222" cy="3391356"/>
          </a:xfrm>
          <a:prstGeom prst="rect">
            <a:avLst/>
          </a:prstGeom>
        </p:spPr>
      </p:pic>
      <p:pic>
        <p:nvPicPr>
          <p:cNvPr id="8" name="Picture 7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C75147C4-224E-22EC-F44C-DE9A3ACFD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777" y="181176"/>
            <a:ext cx="4606903" cy="331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284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E525C-EFF7-EBF0-E513-90AFE6149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620" y="517359"/>
            <a:ext cx="9725915" cy="740193"/>
          </a:xfrm>
        </p:spPr>
        <p:txBody>
          <a:bodyPr/>
          <a:lstStyle/>
          <a:p>
            <a:r>
              <a:rPr lang="is-IS" dirty="0"/>
              <a:t>Hagkvæmasta stig aðgerða er háð kröfu um raunávöxtun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74B8D-7506-56F7-9250-60638D1A4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619" y="1584692"/>
            <a:ext cx="10134381" cy="2397761"/>
          </a:xfrm>
        </p:spPr>
        <p:txBody>
          <a:bodyPr>
            <a:normAutofit lnSpcReduction="10000"/>
          </a:bodyPr>
          <a:lstStyle/>
          <a:p>
            <a:r>
              <a:rPr lang="is-IS" dirty="0" err="1"/>
              <a:t>Barrage</a:t>
            </a:r>
            <a:r>
              <a:rPr lang="is-IS" dirty="0"/>
              <a:t> og </a:t>
            </a:r>
            <a:r>
              <a:rPr lang="is-IS" dirty="0" err="1"/>
              <a:t>Nordhaus</a:t>
            </a:r>
            <a:r>
              <a:rPr lang="is-IS" dirty="0"/>
              <a:t> kynna niðurstöður úr DICE-líkani 2024:</a:t>
            </a:r>
          </a:p>
          <a:p>
            <a:pPr lvl="1"/>
            <a:r>
              <a:rPr lang="is-IS" dirty="0"/>
              <a:t>3 gráðu hlýnun kostar 3,1% af núvirtri heimsframleiðslu, </a:t>
            </a:r>
          </a:p>
          <a:p>
            <a:pPr lvl="1"/>
            <a:r>
              <a:rPr lang="is-IS" dirty="0"/>
              <a:t>4,5 gráðu hlýnun kostar 7% af núvirtri heimsframleiðslu. </a:t>
            </a:r>
          </a:p>
          <a:p>
            <a:r>
              <a:rPr lang="is-IS" dirty="0"/>
              <a:t>Hagur batnar um tæp 2% frá grunndæmi ef hagkvæmasta leiðin er farin… </a:t>
            </a:r>
          </a:p>
          <a:p>
            <a:pPr lvl="1"/>
            <a:r>
              <a:rPr lang="is-IS" dirty="0"/>
              <a:t>Hagkvæmasta leiðin þýðir 2,6 gráðu hlýnun – eins og áður kom fram. </a:t>
            </a:r>
          </a:p>
          <a:p>
            <a:r>
              <a:rPr lang="is-IS" dirty="0"/>
              <a:t>Hagur batnar minna ef reynt er að halda hlýnun &lt;2° C.</a:t>
            </a:r>
          </a:p>
          <a:p>
            <a:pPr lvl="1"/>
            <a:r>
              <a:rPr lang="is-IS" dirty="0"/>
              <a:t>Hagkvæmasta leiðin veltur á raunávöxtunarkröfu – ef hún lækkar borgar sig að stefna að minni hlýnun. </a:t>
            </a:r>
          </a:p>
          <a:p>
            <a:pPr lvl="2"/>
            <a:endParaRPr lang="is-IS" dirty="0"/>
          </a:p>
          <a:p>
            <a:endParaRPr lang="is-I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C00DFF4-349F-1885-F771-74A88A9C2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2000" y="5070744"/>
            <a:ext cx="1202436" cy="1541526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5D18B06-75F2-929D-57AF-6F51807D81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943305"/>
              </p:ext>
            </p:extLst>
          </p:nvPr>
        </p:nvGraphicFramePr>
        <p:xfrm>
          <a:off x="1440000" y="3982453"/>
          <a:ext cx="8801803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6573">
                  <a:extLst>
                    <a:ext uri="{9D8B030D-6E8A-4147-A177-3AD203B41FA5}">
                      <a16:colId xmlns:a16="http://schemas.microsoft.com/office/drawing/2014/main" val="1694938317"/>
                    </a:ext>
                  </a:extLst>
                </a:gridCol>
                <a:gridCol w="1686573">
                  <a:extLst>
                    <a:ext uri="{9D8B030D-6E8A-4147-A177-3AD203B41FA5}">
                      <a16:colId xmlns:a16="http://schemas.microsoft.com/office/drawing/2014/main" val="497692061"/>
                    </a:ext>
                  </a:extLst>
                </a:gridCol>
                <a:gridCol w="1686573">
                  <a:extLst>
                    <a:ext uri="{9D8B030D-6E8A-4147-A177-3AD203B41FA5}">
                      <a16:colId xmlns:a16="http://schemas.microsoft.com/office/drawing/2014/main" val="944850543"/>
                    </a:ext>
                  </a:extLst>
                </a:gridCol>
                <a:gridCol w="1686573">
                  <a:extLst>
                    <a:ext uri="{9D8B030D-6E8A-4147-A177-3AD203B41FA5}">
                      <a16:colId xmlns:a16="http://schemas.microsoft.com/office/drawing/2014/main" val="227099522"/>
                    </a:ext>
                  </a:extLst>
                </a:gridCol>
                <a:gridCol w="2055511">
                  <a:extLst>
                    <a:ext uri="{9D8B030D-6E8A-4147-A177-3AD203B41FA5}">
                      <a16:colId xmlns:a16="http://schemas.microsoft.com/office/drawing/2014/main" val="38440444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s-IS" dirty="0"/>
                        <a:t>Samdráttur í losun koltvísýringsígilda – frá því sem væri ef ekkert </a:t>
                      </a:r>
                      <a:r>
                        <a:rPr lang="is-IS"/>
                        <a:t>væri gert</a:t>
                      </a:r>
                      <a:endParaRPr lang="is-I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s-IS" dirty="0"/>
                        <a:t>Munur á núvirtri neyslu í grunndæmi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9520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2050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2100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004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s-IS" dirty="0"/>
                        <a:t>Grunndæmi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dirty="0"/>
                        <a:t>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763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s-IS" dirty="0"/>
                        <a:t>París, framlengd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dirty="0"/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dirty="0"/>
                        <a:t>57%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dirty="0"/>
                        <a:t>1,3%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999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s-IS" dirty="0"/>
                        <a:t>Hagkvæmast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dirty="0"/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dirty="0"/>
                        <a:t>84%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dirty="0"/>
                        <a:t>1,8%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544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s-IS" dirty="0"/>
                        <a:t>Hlýnun&lt;2°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dirty="0"/>
                        <a:t>55%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dirty="0"/>
                        <a:t>99%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dirty="0"/>
                        <a:t>1,6%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5380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642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86412-A297-D2B8-1FED-80628AA0A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Hvert stefnir?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13EB7-73B8-C12E-E46C-FD36749A3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sz="2400" dirty="0"/>
              <a:t>Átak þjóða gegn hlýnun jarðar ekki einsdæmi: </a:t>
            </a:r>
          </a:p>
          <a:p>
            <a:pPr lvl="1"/>
            <a:r>
              <a:rPr lang="is-IS" sz="2400" dirty="0"/>
              <a:t>Átak gegn eyðingu ósonslags, skógardauða…</a:t>
            </a:r>
          </a:p>
          <a:p>
            <a:r>
              <a:rPr lang="is-IS" sz="2400" dirty="0"/>
              <a:t>Best að allir séu með..</a:t>
            </a:r>
          </a:p>
          <a:p>
            <a:pPr lvl="1"/>
            <a:r>
              <a:rPr lang="is-IS" sz="2400" dirty="0"/>
              <a:t>..þá helst með „samræmdu </a:t>
            </a:r>
            <a:r>
              <a:rPr lang="is-IS" sz="2400"/>
              <a:t>og gegnsæju </a:t>
            </a:r>
            <a:r>
              <a:rPr lang="is-IS" sz="2400" dirty="0"/>
              <a:t>kolefnisgjaldi um allan heim“.</a:t>
            </a:r>
          </a:p>
          <a:p>
            <a:pPr lvl="1"/>
            <a:r>
              <a:rPr lang="is-IS" sz="2400" dirty="0"/>
              <a:t>..þá verða ódýrustu leiðirnar nýttar.</a:t>
            </a:r>
          </a:p>
          <a:p>
            <a:r>
              <a:rPr lang="is-IS" sz="2400" dirty="0"/>
              <a:t>Málið ekki ónýtt þótt einhverjir skerist úr leik.</a:t>
            </a:r>
          </a:p>
          <a:p>
            <a:pPr lvl="1"/>
            <a:r>
              <a:rPr lang="is-IS" sz="2400" dirty="0"/>
              <a:t>Varanlegir orkugjafar taka við í rafmagnsframleiðslu um allan heim.</a:t>
            </a:r>
          </a:p>
          <a:p>
            <a:r>
              <a:rPr lang="is-IS" sz="2400" dirty="0"/>
              <a:t>Ekki eru allar loftslagsaðgerðir hagkvæmar.</a:t>
            </a:r>
          </a:p>
          <a:p>
            <a:pPr lvl="1"/>
            <a:r>
              <a:rPr lang="is-IS" sz="2400" dirty="0"/>
              <a:t>Ef farið er í dýrar aðgerðir og óhagkvæmar er minna eftir í ódýrar – og hagkvæmar. </a:t>
            </a:r>
          </a:p>
          <a:p>
            <a:pPr marL="457200" lvl="1" indent="0">
              <a:buNone/>
            </a:pPr>
            <a:endParaRPr lang="is-IS" sz="2400" dirty="0"/>
          </a:p>
          <a:p>
            <a:pPr marL="457200" lvl="1" indent="0">
              <a:buNone/>
            </a:pPr>
            <a:endParaRPr lang="is-IS" sz="2400" dirty="0"/>
          </a:p>
          <a:p>
            <a:endParaRPr lang="is-I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D202203-5746-A7F7-5082-72652CC3C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2000" y="5070744"/>
            <a:ext cx="1202436" cy="154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03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A4609-D192-80B3-B16E-E98F9E3A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9593179" cy="576263"/>
          </a:xfrm>
        </p:spPr>
        <p:txBody>
          <a:bodyPr/>
          <a:lstStyle/>
          <a:p>
            <a:r>
              <a:rPr lang="is-IS" dirty="0" err="1"/>
              <a:t>Stern</a:t>
            </a:r>
            <a:r>
              <a:rPr lang="is-IS" dirty="0"/>
              <a:t>-skýrslan: Mikið tjón af hlýnun jarðar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97A19C-090A-7140-7D15-8067155BB6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100" y="1743329"/>
            <a:ext cx="10026396" cy="4351338"/>
          </a:xfrm>
        </p:spPr>
        <p:txBody>
          <a:bodyPr/>
          <a:lstStyle/>
          <a:p>
            <a:r>
              <a:rPr lang="is-IS" dirty="0"/>
              <a:t>Bresk stjórnvöld 2006: </a:t>
            </a:r>
            <a:r>
              <a:rPr lang="is-IS" i="1" dirty="0" err="1"/>
              <a:t>Stern</a:t>
            </a:r>
            <a:r>
              <a:rPr lang="is-IS" i="1" dirty="0"/>
              <a:t> </a:t>
            </a:r>
            <a:r>
              <a:rPr lang="is-IS" i="1" dirty="0" err="1"/>
              <a:t>Review</a:t>
            </a:r>
            <a:r>
              <a:rPr lang="is-IS" i="1" dirty="0"/>
              <a:t> on </a:t>
            </a:r>
            <a:r>
              <a:rPr lang="is-IS" i="1" dirty="0" err="1"/>
              <a:t>the</a:t>
            </a:r>
            <a:r>
              <a:rPr lang="is-IS" i="1" dirty="0"/>
              <a:t> </a:t>
            </a:r>
            <a:r>
              <a:rPr lang="is-IS" i="1" dirty="0" err="1"/>
              <a:t>Economics</a:t>
            </a:r>
            <a:r>
              <a:rPr lang="is-IS" i="1" dirty="0"/>
              <a:t> of </a:t>
            </a:r>
            <a:r>
              <a:rPr lang="is-IS" i="1" dirty="0" err="1"/>
              <a:t>Climate</a:t>
            </a:r>
            <a:r>
              <a:rPr lang="is-IS" i="1" dirty="0"/>
              <a:t> </a:t>
            </a:r>
            <a:r>
              <a:rPr lang="is-IS" i="1" dirty="0" err="1"/>
              <a:t>Change</a:t>
            </a:r>
            <a:endParaRPr lang="is-IS" i="1" dirty="0"/>
          </a:p>
          <a:p>
            <a:pPr lvl="1"/>
            <a:r>
              <a:rPr lang="is-IS" dirty="0"/>
              <a:t>Tjón af völdum hlýnunar jafngildir 5% af heimsframleiðslu um alla framtíð…. </a:t>
            </a:r>
          </a:p>
          <a:p>
            <a:pPr lvl="2"/>
            <a:r>
              <a:rPr lang="is-IS" dirty="0"/>
              <a:t>…en gæti farið í 20% af heimsframleiðslu eða meira. </a:t>
            </a:r>
          </a:p>
          <a:p>
            <a:pPr lvl="2"/>
            <a:r>
              <a:rPr lang="is-IS" dirty="0"/>
              <a:t>..hætta sambærileg við heimsstyrjaldir og kreppuna miklu…</a:t>
            </a:r>
          </a:p>
          <a:p>
            <a:pPr lvl="1"/>
            <a:r>
              <a:rPr lang="is-IS" dirty="0"/>
              <a:t>Niðurstaða: </a:t>
            </a:r>
          </a:p>
          <a:p>
            <a:pPr lvl="2"/>
            <a:r>
              <a:rPr lang="is-IS" dirty="0"/>
              <a:t>Enn tóm til aðgerða.</a:t>
            </a:r>
          </a:p>
          <a:p>
            <a:pPr lvl="3"/>
            <a:r>
              <a:rPr lang="is-IS" dirty="0"/>
              <a:t>Þurfum róttækar aðgerðir strax..</a:t>
            </a:r>
          </a:p>
          <a:p>
            <a:pPr lvl="3"/>
            <a:r>
              <a:rPr lang="is-IS" dirty="0"/>
              <a:t>Mótaðgerðir kosta 1% af heimsframleiðslu, nú og síðar.</a:t>
            </a:r>
          </a:p>
          <a:p>
            <a:pPr lvl="2"/>
            <a:endParaRPr lang="is-I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5650D55-D373-6069-8302-B8D86534C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2000" y="5070744"/>
            <a:ext cx="1202436" cy="154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65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7924D-28CF-00F6-74BE-4E7237B0D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Viðbrögð við skýrslu </a:t>
            </a:r>
            <a:r>
              <a:rPr lang="is-IS" dirty="0" err="1"/>
              <a:t>Sterns</a:t>
            </a:r>
            <a:r>
              <a:rPr lang="is-IS" dirty="0"/>
              <a:t>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1F676-6DD3-4CB8-4D38-9B034DB4E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sz="2000" dirty="0" err="1"/>
              <a:t>Nordhaus</a:t>
            </a:r>
            <a:r>
              <a:rPr lang="is-IS" sz="2000" dirty="0"/>
              <a:t>, sem fékk Nóbelsverðlaun fyrir rannsóknir á loftslagsmálum 2018, segir (2007):</a:t>
            </a:r>
          </a:p>
          <a:p>
            <a:pPr lvl="1"/>
            <a:r>
              <a:rPr lang="is-IS" sz="2000" dirty="0"/>
              <a:t>Einhliða málflutningur..</a:t>
            </a:r>
          </a:p>
          <a:p>
            <a:pPr lvl="2"/>
            <a:r>
              <a:rPr lang="is-IS" sz="2000" dirty="0"/>
              <a:t>…ekki vísindarannsókn, heldur skýrsla, unnin fyrir stjórnvöld.</a:t>
            </a:r>
          </a:p>
          <a:p>
            <a:pPr lvl="3"/>
            <a:r>
              <a:rPr lang="is-IS" sz="2000" dirty="0"/>
              <a:t>…hefði haft gott af yfirlestri óháðra fræðimanna.</a:t>
            </a:r>
          </a:p>
          <a:p>
            <a:pPr lvl="2"/>
            <a:r>
              <a:rPr lang="is-IS" sz="2000" dirty="0"/>
              <a:t>Hætta á 20% rýrnun heimsframleiðslu ekki vel skýrð…</a:t>
            </a:r>
          </a:p>
          <a:p>
            <a:pPr lvl="2"/>
            <a:r>
              <a:rPr lang="is-IS" sz="2000" dirty="0"/>
              <a:t>Ávöxtunarkrafa ekki í samræmi við ávöxtun á markaði…</a:t>
            </a:r>
          </a:p>
          <a:p>
            <a:pPr lvl="1"/>
            <a:r>
              <a:rPr lang="is-IS" sz="2000" dirty="0"/>
              <a:t>Á hinn bóginn tekur hann undir orð skýrsluhöfunda um „</a:t>
            </a:r>
            <a:r>
              <a:rPr lang="is-IS" sz="2000" i="1" dirty="0"/>
              <a:t>nauðsyn þess að taka upp samræmt og gegnsætt kolefnisgjald um allan heim“.  </a:t>
            </a:r>
          </a:p>
          <a:p>
            <a:pPr lvl="2"/>
            <a:r>
              <a:rPr lang="is-IS" sz="2000" dirty="0"/>
              <a:t>Gjaldið verður að endurspegla þjóðhagslegan kostnað af losun koltvísýrings.</a:t>
            </a:r>
          </a:p>
          <a:p>
            <a:pPr lvl="3"/>
            <a:r>
              <a:rPr lang="is-IS" sz="2000" dirty="0"/>
              <a:t>Það breytir hegðun fólks og ýtir undir leit að tækni sem dregur úr losun kolefnis.  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98703D0-798C-D373-EB92-3A3F283E9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2000" y="5070744"/>
            <a:ext cx="1202436" cy="154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24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D4082F-AF14-7A4A-9351-3A1547D28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620" y="469232"/>
            <a:ext cx="10134380" cy="732649"/>
          </a:xfrm>
        </p:spPr>
        <p:txBody>
          <a:bodyPr>
            <a:normAutofit/>
          </a:bodyPr>
          <a:lstStyle/>
          <a:p>
            <a:r>
              <a:rPr lang="is-IS" dirty="0"/>
              <a:t>Raunávöxtunarkrafa skiptir miklu þegar tjón af hlýnun er metið </a:t>
            </a:r>
            <a:endParaRPr lang="en-I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D24843-CAD5-2140-A4B4-A089870A9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619" y="1677880"/>
            <a:ext cx="9725915" cy="4710888"/>
          </a:xfrm>
        </p:spPr>
        <p:txBody>
          <a:bodyPr>
            <a:normAutofit/>
          </a:bodyPr>
          <a:lstStyle/>
          <a:p>
            <a:r>
              <a:rPr lang="is-IS" sz="2400" dirty="0"/>
              <a:t>Hjá </a:t>
            </a:r>
            <a:r>
              <a:rPr lang="is-IS" sz="2400" dirty="0" err="1"/>
              <a:t>Stern</a:t>
            </a:r>
            <a:r>
              <a:rPr lang="is-IS" sz="2400" dirty="0"/>
              <a:t> samanstendur raunávöxtunarkrafan, </a:t>
            </a:r>
            <a:r>
              <a:rPr lang="is-IS" sz="2400" i="1" dirty="0"/>
              <a:t>r</a:t>
            </a:r>
            <a:r>
              <a:rPr lang="is-IS" sz="2400" dirty="0"/>
              <a:t>, af tveim liðum:</a:t>
            </a:r>
            <a:endParaRPr lang="is-IS" sz="2400" i="1" dirty="0"/>
          </a:p>
          <a:p>
            <a:pPr lvl="1"/>
            <a:r>
              <a:rPr lang="is-IS" sz="2400" i="1" dirty="0"/>
              <a:t>r=</a:t>
            </a:r>
            <a:r>
              <a:rPr lang="el-GR" sz="2400" i="1" dirty="0"/>
              <a:t>δ</a:t>
            </a:r>
            <a:r>
              <a:rPr lang="is-IS" sz="2400" i="1" dirty="0"/>
              <a:t>+</a:t>
            </a:r>
            <a:r>
              <a:rPr lang="el-GR" sz="2400" i="1" dirty="0"/>
              <a:t>η</a:t>
            </a:r>
            <a:r>
              <a:rPr lang="is-IS" sz="2400" i="1" dirty="0"/>
              <a:t>g</a:t>
            </a:r>
          </a:p>
          <a:p>
            <a:pPr lvl="2"/>
            <a:r>
              <a:rPr lang="el-GR" sz="2400" i="1" dirty="0"/>
              <a:t>δ</a:t>
            </a:r>
            <a:r>
              <a:rPr lang="is-IS" sz="2400" i="1" dirty="0"/>
              <a:t> </a:t>
            </a:r>
            <a:r>
              <a:rPr lang="is-IS" sz="2400" dirty="0"/>
              <a:t>er </a:t>
            </a:r>
            <a:r>
              <a:rPr lang="is-IS" sz="2400" dirty="0" err="1"/>
              <a:t>tímavirði</a:t>
            </a:r>
            <a:r>
              <a:rPr lang="is-IS" sz="2400" dirty="0"/>
              <a:t> – flestir meta það sem gerist nú meira en það sem gerist síðar. </a:t>
            </a:r>
          </a:p>
          <a:p>
            <a:pPr lvl="2"/>
            <a:r>
              <a:rPr lang="is-IS" sz="2400" i="1" dirty="0"/>
              <a:t>g </a:t>
            </a:r>
            <a:r>
              <a:rPr lang="is-IS" sz="2400" dirty="0"/>
              <a:t>er hagvöxtur á mann og </a:t>
            </a:r>
            <a:r>
              <a:rPr lang="el-GR" sz="2400" i="1" dirty="0"/>
              <a:t>η</a:t>
            </a:r>
            <a:r>
              <a:rPr lang="is-IS" sz="2400" i="1" dirty="0"/>
              <a:t> </a:t>
            </a:r>
            <a:r>
              <a:rPr lang="is-IS" sz="2400" dirty="0"/>
              <a:t>(eta) lýsir áhrifum hagvaxtar á ávöxtunarkröfuna.</a:t>
            </a:r>
          </a:p>
          <a:p>
            <a:pPr lvl="1"/>
            <a:r>
              <a:rPr lang="is-IS" sz="2400" dirty="0"/>
              <a:t>Hjá </a:t>
            </a:r>
            <a:r>
              <a:rPr lang="is-IS" sz="2400" dirty="0" err="1"/>
              <a:t>Stern</a:t>
            </a:r>
            <a:r>
              <a:rPr lang="is-IS" sz="2400" dirty="0"/>
              <a:t> er </a:t>
            </a:r>
            <a:r>
              <a:rPr lang="is-IS" sz="2400" dirty="0" err="1"/>
              <a:t>tímavirði</a:t>
            </a:r>
            <a:r>
              <a:rPr lang="is-IS" sz="2400" dirty="0"/>
              <a:t> </a:t>
            </a:r>
            <a:r>
              <a:rPr lang="el-GR" sz="2400" i="1" dirty="0"/>
              <a:t>δ</a:t>
            </a:r>
            <a:r>
              <a:rPr lang="is-IS" sz="2400" dirty="0"/>
              <a:t> 0,1%, </a:t>
            </a:r>
            <a:r>
              <a:rPr lang="el-GR" sz="2400" i="1" dirty="0"/>
              <a:t>η</a:t>
            </a:r>
            <a:r>
              <a:rPr lang="is-IS" sz="2400" i="1" dirty="0"/>
              <a:t>=1</a:t>
            </a:r>
            <a:r>
              <a:rPr lang="is-IS" sz="2400" dirty="0"/>
              <a:t> og </a:t>
            </a:r>
            <a:r>
              <a:rPr lang="is-IS" sz="2400" i="1" dirty="0"/>
              <a:t>g=1,3% .</a:t>
            </a:r>
          </a:p>
          <a:p>
            <a:pPr lvl="2"/>
            <a:r>
              <a:rPr lang="is-IS" sz="2400" dirty="0"/>
              <a:t>Alls er raunávöxtunarkrafan 1,4%.</a:t>
            </a:r>
          </a:p>
          <a:p>
            <a:pPr lvl="2"/>
            <a:r>
              <a:rPr lang="is-IS" sz="2400" dirty="0"/>
              <a:t>Lágt </a:t>
            </a:r>
            <a:r>
              <a:rPr lang="is-IS" sz="2400" dirty="0" err="1"/>
              <a:t>tímavirði</a:t>
            </a:r>
            <a:r>
              <a:rPr lang="is-IS" sz="2400" dirty="0"/>
              <a:t> skýrir </a:t>
            </a:r>
            <a:r>
              <a:rPr lang="is-IS" sz="2400" dirty="0" err="1"/>
              <a:t>Stern</a:t>
            </a:r>
            <a:r>
              <a:rPr lang="is-IS" sz="2400" dirty="0"/>
              <a:t> með því að allar kynslóðir séu </a:t>
            </a:r>
            <a:r>
              <a:rPr lang="is-IS" sz="2400" dirty="0" err="1"/>
              <a:t>jafnréttháar</a:t>
            </a:r>
            <a:r>
              <a:rPr lang="is-IS" sz="2400" dirty="0"/>
              <a:t>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28E346-DC6C-A543-B6A0-2E7051875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2000" y="365125"/>
            <a:ext cx="1440000" cy="836757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808DDD8-0C24-5BA8-8CC4-EF958E50F1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2000" y="5070744"/>
            <a:ext cx="1202436" cy="154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45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B0F65-3570-E2F1-B942-42C6617B5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CF3505-413F-F81D-D22E-EF0CF77B0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620" y="469232"/>
            <a:ext cx="10042664" cy="732650"/>
          </a:xfrm>
        </p:spPr>
        <p:txBody>
          <a:bodyPr>
            <a:normAutofit/>
          </a:bodyPr>
          <a:lstStyle/>
          <a:p>
            <a:r>
              <a:rPr lang="is-IS" dirty="0"/>
              <a:t>Raunávöxtunarkrafa skiptir miklu þegar tjón af hlýnun er metið </a:t>
            </a:r>
            <a:endParaRPr lang="en-I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7AE305-CC47-62D1-615C-0E3AA0D4B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619" y="1606858"/>
            <a:ext cx="9725915" cy="4781910"/>
          </a:xfrm>
        </p:spPr>
        <p:txBody>
          <a:bodyPr>
            <a:normAutofit/>
          </a:bodyPr>
          <a:lstStyle/>
          <a:p>
            <a:r>
              <a:rPr lang="is-IS" sz="2400" dirty="0" err="1"/>
              <a:t>Nordhaus</a:t>
            </a:r>
            <a:r>
              <a:rPr lang="is-IS" sz="2400" dirty="0"/>
              <a:t> tekur aftur á móti mið af </a:t>
            </a:r>
            <a:r>
              <a:rPr lang="is-IS" sz="2400" i="1" dirty="0"/>
              <a:t>markaðsvöxtum: </a:t>
            </a:r>
            <a:r>
              <a:rPr lang="is-IS" sz="2400" dirty="0"/>
              <a:t>Fer fram á 4-5% raunávöxtun.</a:t>
            </a:r>
          </a:p>
          <a:p>
            <a:pPr lvl="1"/>
            <a:r>
              <a:rPr lang="is-IS" sz="2400" dirty="0"/>
              <a:t>Á markaði ráðast vextir af óvissu og því að við metum framtíðina almennt minna en nútímann… </a:t>
            </a:r>
          </a:p>
          <a:p>
            <a:pPr lvl="2"/>
            <a:r>
              <a:rPr lang="is-IS" sz="2400" dirty="0"/>
              <a:t>Horfir á vexti „eins og þeir eru“ (e. </a:t>
            </a:r>
            <a:r>
              <a:rPr lang="is-IS" sz="2400" dirty="0" err="1"/>
              <a:t>descriptive</a:t>
            </a:r>
            <a:r>
              <a:rPr lang="is-IS" sz="2400" dirty="0"/>
              <a:t> </a:t>
            </a:r>
            <a:r>
              <a:rPr lang="is-IS" sz="2400" dirty="0" err="1"/>
              <a:t>approach</a:t>
            </a:r>
            <a:r>
              <a:rPr lang="is-IS" sz="2400" dirty="0"/>
              <a:t>) en ekki „eins og þeir ættu að vera“ (e. </a:t>
            </a:r>
            <a:r>
              <a:rPr lang="is-IS" sz="2400" dirty="0" err="1"/>
              <a:t>prescriptive</a:t>
            </a:r>
            <a:r>
              <a:rPr lang="is-IS" sz="2400" dirty="0"/>
              <a:t> </a:t>
            </a:r>
            <a:r>
              <a:rPr lang="is-IS" sz="2400" dirty="0" err="1"/>
              <a:t>approach</a:t>
            </a:r>
            <a:r>
              <a:rPr lang="is-IS" sz="2400" dirty="0"/>
              <a:t>).</a:t>
            </a:r>
          </a:p>
          <a:p>
            <a:pPr lvl="3"/>
            <a:r>
              <a:rPr lang="is-IS" dirty="0" err="1"/>
              <a:t>Nordhaus</a:t>
            </a:r>
            <a:r>
              <a:rPr lang="is-IS" dirty="0"/>
              <a:t> (2015).</a:t>
            </a:r>
          </a:p>
          <a:p>
            <a:pPr lvl="1"/>
            <a:r>
              <a:rPr lang="is-IS" sz="2400" dirty="0"/>
              <a:t>Telur siðferðislega mælikvarða ekki eiga við í hagrænum greiningum…</a:t>
            </a:r>
          </a:p>
          <a:p>
            <a:pPr lvl="2"/>
            <a:r>
              <a:rPr lang="is-IS" sz="2400" dirty="0"/>
              <a:t>Ræðir afleiðingar lágs </a:t>
            </a:r>
            <a:r>
              <a:rPr lang="is-IS" sz="2400" dirty="0" err="1"/>
              <a:t>tímavirðis</a:t>
            </a:r>
            <a:r>
              <a:rPr lang="is-IS" sz="2400" dirty="0"/>
              <a:t>:</a:t>
            </a:r>
          </a:p>
          <a:p>
            <a:pPr lvl="3"/>
            <a:r>
              <a:rPr lang="is-IS" sz="2400" dirty="0"/>
              <a:t>Atburðir í nánustu framtíð og það sem gerist eftir 200 ár hafa svipað vægi…</a:t>
            </a:r>
          </a:p>
          <a:p>
            <a:pPr lvl="2"/>
            <a:endParaRPr lang="is-IS" sz="2400" dirty="0"/>
          </a:p>
          <a:p>
            <a:endParaRPr lang="is-I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F6B2FA-D751-4107-0059-B8AAA3C26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2000" y="365125"/>
            <a:ext cx="1440000" cy="836757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4CF7DF4-F7BB-8582-05F4-53970EB57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2000" y="5070744"/>
            <a:ext cx="1202436" cy="154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033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70A28-DDF3-1231-F272-ADD835B37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7" y="469232"/>
            <a:ext cx="10230633" cy="740193"/>
          </a:xfrm>
        </p:spPr>
        <p:txBody>
          <a:bodyPr>
            <a:noAutofit/>
          </a:bodyPr>
          <a:lstStyle/>
          <a:p>
            <a:r>
              <a:rPr lang="is-IS" dirty="0"/>
              <a:t>Ávöxtunarkrafa ræður miklu um verðlagningu á kolefni…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3215C-98BC-4C30-A981-67BC25C82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619" y="1618488"/>
            <a:ext cx="9725915" cy="4770280"/>
          </a:xfrm>
        </p:spPr>
        <p:txBody>
          <a:bodyPr>
            <a:normAutofit/>
          </a:bodyPr>
          <a:lstStyle/>
          <a:p>
            <a:r>
              <a:rPr lang="is-IS" sz="2400" dirty="0"/>
              <a:t>Krafa um raunávöxtun ræður miklu um mat á tjóni af losun CO</a:t>
            </a:r>
            <a:r>
              <a:rPr lang="is-IS" sz="2400" baseline="-25000" dirty="0"/>
              <a:t>2</a:t>
            </a:r>
            <a:r>
              <a:rPr lang="is-IS" sz="2400" dirty="0"/>
              <a:t>:</a:t>
            </a:r>
          </a:p>
          <a:p>
            <a:pPr lvl="1"/>
            <a:r>
              <a:rPr lang="is-IS" sz="2400" dirty="0" err="1"/>
              <a:t>Nordhaus</a:t>
            </a:r>
            <a:r>
              <a:rPr lang="is-IS" sz="2400" dirty="0"/>
              <a:t> verðleggur tonn koltvísýringsígildis á 20$ (2007)...</a:t>
            </a:r>
          </a:p>
          <a:p>
            <a:pPr lvl="2"/>
            <a:r>
              <a:rPr lang="is-IS" sz="2400" dirty="0"/>
              <a:t>..en verðið fer upp undir 160$ þegar hann notar ávöxtunarkröfu </a:t>
            </a:r>
            <a:r>
              <a:rPr lang="is-IS" sz="2400" dirty="0" err="1"/>
              <a:t>Sterns</a:t>
            </a:r>
            <a:r>
              <a:rPr lang="is-IS" sz="2400" dirty="0"/>
              <a:t>.</a:t>
            </a:r>
          </a:p>
          <a:p>
            <a:pPr lvl="2"/>
            <a:r>
              <a:rPr lang="is-IS" sz="2400" dirty="0" err="1"/>
              <a:t>Stern</a:t>
            </a:r>
            <a:r>
              <a:rPr lang="is-IS" sz="2400" dirty="0"/>
              <a:t> sjálfur verðleggur tonnið á ríflega 300$.</a:t>
            </a:r>
          </a:p>
          <a:p>
            <a:pPr lvl="3"/>
            <a:r>
              <a:rPr lang="is-IS" sz="2400" dirty="0"/>
              <a:t>Öfugt samhengi ávöxtunarkröfu og verðs á tonni koltvísýringsígilda:</a:t>
            </a:r>
          </a:p>
          <a:p>
            <a:pPr lvl="4"/>
            <a:r>
              <a:rPr lang="is-IS" sz="2400" dirty="0"/>
              <a:t>Lág ávöxtunarkrafa þýðir mikinn kostnað af losun – róttækar aðgerðir strax. 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0C4A556-F9CE-C881-D07F-29322F3A9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2000" y="5070744"/>
            <a:ext cx="1202436" cy="154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021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D4082F-AF14-7A4A-9351-3A1547D28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620" y="413406"/>
            <a:ext cx="9725915" cy="740193"/>
          </a:xfrm>
        </p:spPr>
        <p:txBody>
          <a:bodyPr/>
          <a:lstStyle/>
          <a:p>
            <a:r>
              <a:rPr lang="is-IS" dirty="0"/>
              <a:t>Margar loftslagsaðgerðir eru hagkvæmar</a:t>
            </a:r>
            <a:endParaRPr lang="en-I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28E346-DC6C-A543-B6A0-2E7051875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2000" y="365125"/>
            <a:ext cx="1440000" cy="8367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AA4677-3118-B8E8-D09A-656FFFE587C0}"/>
              </a:ext>
            </a:extLst>
          </p:cNvPr>
          <p:cNvSpPr txBox="1"/>
          <p:nvPr/>
        </p:nvSpPr>
        <p:spPr>
          <a:xfrm>
            <a:off x="8267699" y="1209425"/>
            <a:ext cx="370179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000" dirty="0">
                <a:latin typeface="Jost Medium" panose="020B0604020202020204" charset="0"/>
                <a:ea typeface="Jost Medium" panose="020B0604020202020204" charset="0"/>
              </a:rPr>
              <a:t>Skýrsla Hagfræðistofnunar 2022: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s-IS" sz="2000" dirty="0">
                <a:latin typeface="Jost Medium" panose="020B0604020202020204" charset="0"/>
                <a:ea typeface="Jost Medium" panose="020B0604020202020204" charset="0"/>
              </a:rPr>
              <a:t>Krafa um 5% raunávöxtun.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s-IS" sz="2000" dirty="0">
                <a:latin typeface="Jost Medium" panose="020B0604020202020204" charset="0"/>
                <a:ea typeface="Jost Medium" panose="020B0604020202020204" charset="0"/>
              </a:rPr>
              <a:t>Tonn kolefnisígildis: ríflega 70 evrur 2025 – og hækkandi…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000" dirty="0">
                <a:latin typeface="Jost Medium" panose="020B0604020202020204" charset="0"/>
                <a:ea typeface="Jost Medium" panose="020B0604020202020204" charset="0"/>
              </a:rPr>
              <a:t>Margar aðgerðir hagkvæmar…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s-IS" sz="2000" dirty="0">
                <a:latin typeface="Jost Medium" panose="020B0604020202020204" charset="0"/>
                <a:ea typeface="Jost Medium" panose="020B0604020202020204" charset="0"/>
              </a:rPr>
              <a:t>Ekki aðeins vegna loftslagsáhrifa: </a:t>
            </a:r>
            <a:r>
              <a:rPr lang="is-IS" sz="2000" dirty="0" err="1">
                <a:latin typeface="Jost Medium" panose="020B0604020202020204" charset="0"/>
                <a:ea typeface="Jost Medium" panose="020B0604020202020204" charset="0"/>
              </a:rPr>
              <a:t>Rafdrifnar</a:t>
            </a:r>
            <a:r>
              <a:rPr lang="is-IS" sz="2000" dirty="0">
                <a:latin typeface="Jost Medium" panose="020B0604020202020204" charset="0"/>
                <a:ea typeface="Jost Medium" panose="020B0604020202020204" charset="0"/>
              </a:rPr>
              <a:t> ferjur, skip       tengd við rafmagn í höfnum…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s-IS" sz="2000" dirty="0">
                <a:latin typeface="Jost Medium" panose="020B0604020202020204" charset="0"/>
                <a:ea typeface="Jost Medium" panose="020B0604020202020204" charset="0"/>
              </a:rPr>
              <a:t>Landaðgerðir: Endurheimt votlendis, skógrækt, landgræðsla.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EF7E368-14C7-B341-E738-75CD71AB1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619" y="1209425"/>
            <a:ext cx="9278856" cy="5179343"/>
          </a:xfrm>
        </p:spPr>
        <p:txBody>
          <a:bodyPr/>
          <a:lstStyle/>
          <a:p>
            <a:endParaRPr lang="is-IS" dirty="0"/>
          </a:p>
        </p:txBody>
      </p:sp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id="{EE58DA86-69A7-024B-34ED-306A4F870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620" y="1161142"/>
            <a:ext cx="7656056" cy="517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011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B3C99-ECA4-14BB-83FD-08DCD88B7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8481D2-0EF6-41BC-0047-7FFEDD9EB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2000" y="365125"/>
            <a:ext cx="1440000" cy="8367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4EA321-7A1D-6C58-CF60-CD98CB156BD1}"/>
              </a:ext>
            </a:extLst>
          </p:cNvPr>
          <p:cNvSpPr txBox="1"/>
          <p:nvPr/>
        </p:nvSpPr>
        <p:spPr>
          <a:xfrm>
            <a:off x="8267700" y="1209425"/>
            <a:ext cx="39243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000" dirty="0">
                <a:latin typeface="Jost Medium" panose="020B0604020202020204" charset="0"/>
                <a:ea typeface="Jost Medium" panose="020B0604020202020204" charset="0"/>
              </a:rPr>
              <a:t>Svarið er NEI. Ekki má gefa sér það. Mestur halli af stuðningi við kaup á rafmagnsbílum. Mestur halli á tonn CO</a:t>
            </a:r>
            <a:r>
              <a:rPr lang="is-IS" sz="2000" baseline="-25000" dirty="0">
                <a:latin typeface="Jost Medium" panose="020B0604020202020204" charset="0"/>
                <a:ea typeface="Jost Medium" panose="020B0604020202020204" charset="0"/>
              </a:rPr>
              <a:t>2 </a:t>
            </a:r>
            <a:r>
              <a:rPr lang="is-IS" sz="2000" dirty="0">
                <a:latin typeface="Jost Medium" panose="020B0604020202020204" charset="0"/>
                <a:ea typeface="Jost Medium" panose="020B0604020202020204" charset="0"/>
              </a:rPr>
              <a:t>af stuðningi við framleiðslu grænmetis.</a:t>
            </a:r>
          </a:p>
          <a:p>
            <a:endParaRPr lang="is-IS" sz="2000" dirty="0">
              <a:latin typeface="Jost Medium" panose="020B0604020202020204" charset="0"/>
              <a:ea typeface="Jost Medium" panose="020B0604020202020204" charset="0"/>
            </a:endParaRPr>
          </a:p>
          <a:p>
            <a:r>
              <a:rPr lang="is-IS" sz="2000" dirty="0">
                <a:latin typeface="Jost Medium" panose="020B0604020202020204" charset="0"/>
                <a:ea typeface="Jost Medium" panose="020B0604020202020204" charset="0"/>
              </a:rPr>
              <a:t>Sumir amast við innflutningi, þar á meðal á matvælum, vegna loftslagsáhrifa. En raunar losnar lítið CO</a:t>
            </a:r>
            <a:r>
              <a:rPr lang="is-IS" sz="2000" baseline="-25000" dirty="0">
                <a:latin typeface="Jost Medium" panose="020B0604020202020204" charset="0"/>
                <a:ea typeface="Jost Medium" panose="020B0604020202020204" charset="0"/>
              </a:rPr>
              <a:t>2</a:t>
            </a:r>
            <a:r>
              <a:rPr lang="is-IS" sz="2000" dirty="0">
                <a:latin typeface="Jost Medium" panose="020B0604020202020204" charset="0"/>
                <a:ea typeface="Jost Medium" panose="020B0604020202020204" charset="0"/>
              </a:rPr>
              <a:t> á hvert kg nema vara sé flutt með flugvélum.</a:t>
            </a:r>
          </a:p>
          <a:p>
            <a:endParaRPr lang="is-IS" sz="2000" dirty="0">
              <a:latin typeface="Jost Medium" panose="020B0604020202020204" charset="0"/>
              <a:ea typeface="Jost Medium" panose="020B0604020202020204" charset="0"/>
            </a:endParaRPr>
          </a:p>
          <a:p>
            <a:r>
              <a:rPr lang="is-IS" sz="2000" dirty="0">
                <a:latin typeface="Jost Medium" panose="020B0604020202020204" charset="0"/>
                <a:ea typeface="Jost Medium" panose="020B0604020202020204" charset="0"/>
              </a:rPr>
              <a:t>Kolefnisgjald er einfaldasta loftslagsaðgerðin og oft sú hagkvæmasta. Ef það er rétt reiknað ætti það að vera í samræmi við tjón af losuninni. </a:t>
            </a:r>
          </a:p>
          <a:p>
            <a:endParaRPr lang="is-IS" sz="2000" dirty="0"/>
          </a:p>
          <a:p>
            <a:endParaRPr lang="is-IS" sz="20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84394A7-A752-0EFD-7B84-F188C8621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619" y="1209425"/>
            <a:ext cx="9278856" cy="5179343"/>
          </a:xfrm>
        </p:spPr>
        <p:txBody>
          <a:bodyPr/>
          <a:lstStyle/>
          <a:p>
            <a:endParaRPr lang="is-IS" dirty="0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7F9DD289-5812-62C5-0C04-C96C71FBCF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620" y="1161142"/>
            <a:ext cx="7656056" cy="5179343"/>
          </a:xfrm>
          <a:prstGeom prst="rect">
            <a:avLst/>
          </a:prstGeom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10CEABD0-8961-B473-B5B0-EA8F9DD0C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620" y="413406"/>
            <a:ext cx="9725915" cy="740193"/>
          </a:xfrm>
        </p:spPr>
        <p:txBody>
          <a:bodyPr/>
          <a:lstStyle/>
          <a:p>
            <a:r>
              <a:rPr lang="is-IS" dirty="0"/>
              <a:t>Eru allar loftslagsaðgerðir hagkvæmar?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3309386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17F87-ED03-CEE1-CD3D-3DA428C53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9593179" cy="576263"/>
          </a:xfrm>
        </p:spPr>
        <p:txBody>
          <a:bodyPr/>
          <a:lstStyle/>
          <a:p>
            <a:r>
              <a:rPr lang="is-IS" dirty="0"/>
              <a:t>Niðurgreiðslur á bílum brengla kauphegðun…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557AD3D-4D17-39DB-D0EA-A2712A0AD4B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1890001"/>
            <a:ext cx="5181600" cy="307799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D037F1-0981-61AE-2BB2-C216312B10A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dirty="0"/>
              <a:t>Kolefnisgjald er í samræmi við áætlaðan umhverfiskostnað – alltaf hagkvæmt.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dirty="0"/>
              <a:t>Skýra má stuðning við að setja upp hleðslustöðvar með góðum úthrifum.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dirty="0"/>
              <a:t>Erfiðara er að skýra niðurgreiðslur á innkaupsverði bíla: </a:t>
            </a:r>
          </a:p>
          <a:p>
            <a:pPr marL="742950" lvl="1" indent="-285750"/>
            <a:r>
              <a:rPr lang="is-IS" dirty="0"/>
              <a:t>Þær brengla kauphegðun:</a:t>
            </a:r>
          </a:p>
          <a:p>
            <a:pPr marL="1200150" lvl="2" indent="-285750"/>
            <a:r>
              <a:rPr lang="is-IS" dirty="0"/>
              <a:t>Við kaupum rafmagnsbíla þegar bensínbílar eru í reynd hagkvæmari.</a:t>
            </a:r>
          </a:p>
          <a:p>
            <a:pPr marL="1200150" lvl="2" indent="-285750"/>
            <a:r>
              <a:rPr lang="is-IS" dirty="0"/>
              <a:t>Við kaupum fleiri bíla en hagkvæmt væri miðað við raunverulegan kostnað.</a:t>
            </a:r>
          </a:p>
          <a:p>
            <a:endParaRPr lang="is-I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70CDAB-830F-E5BC-4C13-2DD2FF3CB9EE}"/>
              </a:ext>
            </a:extLst>
          </p:cNvPr>
          <p:cNvSpPr txBox="1"/>
          <p:nvPr/>
        </p:nvSpPr>
        <p:spPr>
          <a:xfrm>
            <a:off x="923925" y="5114925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Þjóðhagslegur halli af stuðningi við bíla – milljarðar króna….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948632BB-78D3-6F41-E5DB-92A33E7A65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2000" y="5070744"/>
            <a:ext cx="1202436" cy="154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77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26e277f-b979-4b2d-b2eb-d902941d1f61" xsi:nil="true"/>
    <lcf76f155ced4ddcb4097134ff3c332f xmlns="8e7d6e31-9236-4817-b251-9fb9da7c288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D8A0A80B4C8A4CBCB5A437F228A622" ma:contentTypeVersion="18" ma:contentTypeDescription="Create a new document." ma:contentTypeScope="" ma:versionID="8c7e4ad4e95b4923040e6a32627544e3">
  <xsd:schema xmlns:xsd="http://www.w3.org/2001/XMLSchema" xmlns:xs="http://www.w3.org/2001/XMLSchema" xmlns:p="http://schemas.microsoft.com/office/2006/metadata/properties" xmlns:ns2="8e7d6e31-9236-4817-b251-9fb9da7c288e" xmlns:ns3="126e277f-b979-4b2d-b2eb-d902941d1f61" targetNamespace="http://schemas.microsoft.com/office/2006/metadata/properties" ma:root="true" ma:fieldsID="6fa6bae1e94b648a85ab84b6f8fe9b44" ns2:_="" ns3:_="">
    <xsd:import namespace="8e7d6e31-9236-4817-b251-9fb9da7c288e"/>
    <xsd:import namespace="126e277f-b979-4b2d-b2eb-d902941d1f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7d6e31-9236-4817-b251-9fb9da7c28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ea1d401-ac04-46f1-9878-c8838732bb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6e277f-b979-4b2d-b2eb-d902941d1f6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67dcb74-5781-4598-bb34-c1feff616d09}" ma:internalName="TaxCatchAll" ma:showField="CatchAllData" ma:web="126e277f-b979-4b2d-b2eb-d902941d1f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595AA9-5075-4926-97F5-D4632D5C8483}">
  <ds:schemaRefs>
    <ds:schemaRef ds:uri="http://schemas.microsoft.com/office/infopath/2007/PartnerControls"/>
    <ds:schemaRef ds:uri="http://purl.org/dc/terms/"/>
    <ds:schemaRef ds:uri="http://purl.org/dc/elements/1.1/"/>
    <ds:schemaRef ds:uri="126e277f-b979-4b2d-b2eb-d902941d1f61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8e7d6e31-9236-4817-b251-9fb9da7c288e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F7D0C93-4024-450D-B44D-D5344F9BC4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B24D1D-E95A-4E8E-B9C2-E0E0C0026E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7d6e31-9236-4817-b251-9fb9da7c288e"/>
    <ds:schemaRef ds:uri="126e277f-b979-4b2d-b2eb-d902941d1f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11498</TotalTime>
  <Words>2333</Words>
  <Application>Microsoft Office PowerPoint</Application>
  <PresentationFormat>Widescreen</PresentationFormat>
  <Paragraphs>269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Jost</vt:lpstr>
      <vt:lpstr>Aptos</vt:lpstr>
      <vt:lpstr>Jost Medium</vt:lpstr>
      <vt:lpstr>Jost SemiBold</vt:lpstr>
      <vt:lpstr>Arial</vt:lpstr>
      <vt:lpstr>Office Theme</vt:lpstr>
      <vt:lpstr>Er gagn að loftslagsaðgerðum?</vt:lpstr>
      <vt:lpstr>Stern-skýrslan: Mikið tjón af hlýnun jarðar</vt:lpstr>
      <vt:lpstr>Viðbrögð við skýrslu Sterns..</vt:lpstr>
      <vt:lpstr>Raunávöxtunarkrafa skiptir miklu þegar tjón af hlýnun er metið </vt:lpstr>
      <vt:lpstr>Raunávöxtunarkrafa skiptir miklu þegar tjón af hlýnun er metið </vt:lpstr>
      <vt:lpstr>Ávöxtunarkrafa ræður miklu um verðlagningu á kolefni…</vt:lpstr>
      <vt:lpstr>Margar loftslagsaðgerðir eru hagkvæmar</vt:lpstr>
      <vt:lpstr>Eru allar loftslagsaðgerðir hagkvæmar?</vt:lpstr>
      <vt:lpstr>Niðurgreiðslur á bílum brengla kauphegðun…</vt:lpstr>
      <vt:lpstr>..en verð hrynur á rafhlöðum…</vt:lpstr>
      <vt:lpstr>…og því verða rafmagnsbílar hagkvæmari með tímanum.</vt:lpstr>
      <vt:lpstr>Losun kolefnisígilda á mann hefur þegar náð hámarki</vt:lpstr>
      <vt:lpstr>Varanleg orka lækkar í verði.</vt:lpstr>
      <vt:lpstr>Eftir fáa áratugi verður mestallt rafmagn úr varanlegum orkugjöfum.</vt:lpstr>
      <vt:lpstr>Orkuskipti í rafmagnsframleiðslu – hvað sem hver segir…</vt:lpstr>
      <vt:lpstr>3,5 gráðu hlýnun frá 1765 árið 2100, að óbreyttu</vt:lpstr>
      <vt:lpstr>Hagkvæmasta stig aðgerða er háð kröfu um raunávöxtun</vt:lpstr>
      <vt:lpstr>Hvert stefnir?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Hafsteinn Sv. Hafsteinsson</dc:creator>
  <cp:lastModifiedBy>Sigurður Jóhannesson - HI</cp:lastModifiedBy>
  <cp:revision>31</cp:revision>
  <dcterms:created xsi:type="dcterms:W3CDTF">2021-06-02T15:18:55Z</dcterms:created>
  <dcterms:modified xsi:type="dcterms:W3CDTF">2025-03-28T09:38:14Z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0x010100D2D8A0A80B4C8A4CBCB5A437F228A622</vt:lpwstr>
  </property>
  <property fmtid="{D5CDD505-2E9C-101B-9397-08002B2CF9AE}" pid="3" name="MediaServiceImageTags">
    <vt:lpwstr/>
  </property>
</Properties>
</file>